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handoutMasterIdLst>
    <p:handoutMasterId r:id="rId19"/>
  </p:handoutMasterIdLst>
  <p:sldIdLst>
    <p:sldId id="294" r:id="rId2"/>
    <p:sldId id="369" r:id="rId3"/>
    <p:sldId id="370" r:id="rId4"/>
    <p:sldId id="371" r:id="rId5"/>
    <p:sldId id="372" r:id="rId6"/>
    <p:sldId id="373" r:id="rId7"/>
    <p:sldId id="295" r:id="rId8"/>
    <p:sldId id="296" r:id="rId9"/>
    <p:sldId id="300" r:id="rId10"/>
    <p:sldId id="374" r:id="rId11"/>
    <p:sldId id="366" r:id="rId12"/>
    <p:sldId id="367" r:id="rId13"/>
    <p:sldId id="368" r:id="rId14"/>
    <p:sldId id="262" r:id="rId15"/>
    <p:sldId id="313" r:id="rId16"/>
    <p:sldId id="315" r:id="rId17"/>
    <p:sldId id="317" r:id="rId18"/>
  </p:sldIdLst>
  <p:sldSz cx="9144000" cy="6858000" type="screen4x3"/>
  <p:notesSz cx="6813550" cy="9945688"/>
  <p:defaultTextStyle>
    <a:defPPr>
      <a:defRPr lang="en-AU"/>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5F5F5F"/>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757" autoAdjust="0"/>
    <p:restoredTop sz="90929"/>
  </p:normalViewPr>
  <p:slideViewPr>
    <p:cSldViewPr>
      <p:cViewPr varScale="1">
        <p:scale>
          <a:sx n="75" d="100"/>
          <a:sy n="75" d="100"/>
        </p:scale>
        <p:origin x="-19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54"/>
      </p:cViewPr>
      <p:guideLst>
        <p:guide orient="horz" pos="3133"/>
        <p:guide pos="214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826" name="Rectangle 2"/>
          <p:cNvSpPr>
            <a:spLocks noGrp="1" noChangeArrowheads="1"/>
          </p:cNvSpPr>
          <p:nvPr>
            <p:ph type="hdr" sz="quarter"/>
          </p:nvPr>
        </p:nvSpPr>
        <p:spPr bwMode="auto">
          <a:xfrm>
            <a:off x="0" y="0"/>
            <a:ext cx="29527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AU"/>
          </a:p>
        </p:txBody>
      </p:sp>
      <p:sp>
        <p:nvSpPr>
          <p:cNvPr id="205827" name="Rectangle 3"/>
          <p:cNvSpPr>
            <a:spLocks noGrp="1" noChangeArrowheads="1"/>
          </p:cNvSpPr>
          <p:nvPr>
            <p:ph type="dt" sz="quarter" idx="1"/>
          </p:nvPr>
        </p:nvSpPr>
        <p:spPr bwMode="auto">
          <a:xfrm>
            <a:off x="3859213" y="0"/>
            <a:ext cx="29527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AU"/>
          </a:p>
        </p:txBody>
      </p:sp>
      <p:sp>
        <p:nvSpPr>
          <p:cNvPr id="205828" name="Rectangle 4"/>
          <p:cNvSpPr>
            <a:spLocks noGrp="1" noChangeArrowheads="1"/>
          </p:cNvSpPr>
          <p:nvPr>
            <p:ph type="ftr" sz="quarter" idx="2"/>
          </p:nvPr>
        </p:nvSpPr>
        <p:spPr bwMode="auto">
          <a:xfrm>
            <a:off x="0" y="9447213"/>
            <a:ext cx="29527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AU"/>
          </a:p>
        </p:txBody>
      </p:sp>
      <p:sp>
        <p:nvSpPr>
          <p:cNvPr id="205829" name="Rectangle 5"/>
          <p:cNvSpPr>
            <a:spLocks noGrp="1" noChangeArrowheads="1"/>
          </p:cNvSpPr>
          <p:nvPr>
            <p:ph type="sldNum" sz="quarter" idx="3"/>
          </p:nvPr>
        </p:nvSpPr>
        <p:spPr bwMode="auto">
          <a:xfrm>
            <a:off x="3859213" y="9447213"/>
            <a:ext cx="29527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E1925D56-0478-498F-BC38-FC468BB3967E}" type="slidenum">
              <a:rPr lang="en-AU"/>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8066" name="Group 2"/>
          <p:cNvGrpSpPr>
            <a:grpSpLocks/>
          </p:cNvGrpSpPr>
          <p:nvPr/>
        </p:nvGrpSpPr>
        <p:grpSpPr bwMode="auto">
          <a:xfrm>
            <a:off x="0" y="2438400"/>
            <a:ext cx="9009063" cy="1052513"/>
            <a:chOff x="0" y="1536"/>
            <a:chExt cx="5675" cy="663"/>
          </a:xfrm>
        </p:grpSpPr>
        <p:grpSp>
          <p:nvGrpSpPr>
            <p:cNvPr id="88067" name="Group 3"/>
            <p:cNvGrpSpPr>
              <a:grpSpLocks/>
            </p:cNvGrpSpPr>
            <p:nvPr/>
          </p:nvGrpSpPr>
          <p:grpSpPr bwMode="auto">
            <a:xfrm>
              <a:off x="183" y="1604"/>
              <a:ext cx="448" cy="299"/>
              <a:chOff x="720" y="336"/>
              <a:chExt cx="624" cy="432"/>
            </a:xfrm>
          </p:grpSpPr>
          <p:sp>
            <p:nvSpPr>
              <p:cNvPr id="88068"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AU"/>
              </a:p>
            </p:txBody>
          </p:sp>
          <p:sp>
            <p:nvSpPr>
              <p:cNvPr id="88069"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AU"/>
              </a:p>
            </p:txBody>
          </p:sp>
        </p:grpSp>
        <p:grpSp>
          <p:nvGrpSpPr>
            <p:cNvPr id="88070" name="Group 6"/>
            <p:cNvGrpSpPr>
              <a:grpSpLocks/>
            </p:cNvGrpSpPr>
            <p:nvPr/>
          </p:nvGrpSpPr>
          <p:grpSpPr bwMode="auto">
            <a:xfrm>
              <a:off x="261" y="1870"/>
              <a:ext cx="465" cy="299"/>
              <a:chOff x="912" y="2640"/>
              <a:chExt cx="672" cy="432"/>
            </a:xfrm>
          </p:grpSpPr>
          <p:sp>
            <p:nvSpPr>
              <p:cNvPr id="88071"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AU"/>
              </a:p>
            </p:txBody>
          </p:sp>
          <p:sp>
            <p:nvSpPr>
              <p:cNvPr id="88072"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AU"/>
              </a:p>
            </p:txBody>
          </p:sp>
        </p:grpSp>
        <p:sp>
          <p:nvSpPr>
            <p:cNvPr id="88073"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AU"/>
            </a:p>
          </p:txBody>
        </p:sp>
        <p:sp>
          <p:nvSpPr>
            <p:cNvPr id="88074"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AU"/>
            </a:p>
          </p:txBody>
        </p:sp>
        <p:sp>
          <p:nvSpPr>
            <p:cNvPr id="88075"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AU"/>
            </a:p>
          </p:txBody>
        </p:sp>
      </p:grpSp>
      <p:sp>
        <p:nvSpPr>
          <p:cNvPr id="88076" name="Rectangle 12"/>
          <p:cNvSpPr>
            <a:spLocks noGrp="1" noChangeArrowheads="1"/>
          </p:cNvSpPr>
          <p:nvPr>
            <p:ph type="ctrTitle"/>
          </p:nvPr>
        </p:nvSpPr>
        <p:spPr>
          <a:xfrm>
            <a:off x="990600" y="1828800"/>
            <a:ext cx="7772400" cy="1143000"/>
          </a:xfrm>
        </p:spPr>
        <p:txBody>
          <a:bodyPr/>
          <a:lstStyle>
            <a:lvl1pPr>
              <a:defRPr/>
            </a:lvl1pPr>
          </a:lstStyle>
          <a:p>
            <a:r>
              <a:rPr lang="en-AU"/>
              <a:t>Click to edit Master title style</a:t>
            </a:r>
          </a:p>
        </p:txBody>
      </p:sp>
      <p:sp>
        <p:nvSpPr>
          <p:cNvPr id="88077"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AU"/>
              <a:t>Click to edit Master subtitle style</a:t>
            </a:r>
          </a:p>
        </p:txBody>
      </p:sp>
      <p:sp>
        <p:nvSpPr>
          <p:cNvPr id="88078"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AU"/>
          </a:p>
        </p:txBody>
      </p:sp>
      <p:sp>
        <p:nvSpPr>
          <p:cNvPr id="88079"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AU"/>
          </a:p>
        </p:txBody>
      </p:sp>
      <p:sp>
        <p:nvSpPr>
          <p:cNvPr id="88080"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065C3CE8-41DE-47BF-ACF1-74B463FB1A6F}" type="slidenum">
              <a:rPr lang="en-AU"/>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CC97AE-6951-4188-B435-436991B3CD71}"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CDE5FDF-0330-4B18-848D-9EBBA8CF8A94}" type="slidenum">
              <a:rPr lang="en-AU"/>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83A8A58-459A-4673-B6C0-364B85F435EC}"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CF17B96-4712-4256-93EA-BADF3568C0E5}"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26F2855-5B3C-47E9-968C-B5C3E8DA6C1B}"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AC809C5-D85D-42A6-B7E1-F280DA29830B}"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4C5857D-AB59-4983-B285-4CF865683A43}"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71C15A7E-10FE-4E90-9916-9E1B6244EB82}"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05E6EE8-326E-4691-80AC-BA7580BBB4EA}"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63520D8-66DF-40C6-8962-9611FC162CA1}"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n-US"/>
          </a:p>
        </p:txBody>
      </p:sp>
      <p:sp>
        <p:nvSpPr>
          <p:cNvPr id="8704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n-US"/>
          </a:p>
        </p:txBody>
      </p:sp>
      <p:sp>
        <p:nvSpPr>
          <p:cNvPr id="8704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n-US"/>
          </a:p>
        </p:txBody>
      </p:sp>
      <p:sp>
        <p:nvSpPr>
          <p:cNvPr id="8704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n-US"/>
          </a:p>
        </p:txBody>
      </p:sp>
      <p:sp>
        <p:nvSpPr>
          <p:cNvPr id="8704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n-US"/>
          </a:p>
        </p:txBody>
      </p:sp>
      <p:sp>
        <p:nvSpPr>
          <p:cNvPr id="8704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n-US"/>
          </a:p>
        </p:txBody>
      </p:sp>
      <p:sp>
        <p:nvSpPr>
          <p:cNvPr id="8704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n-US"/>
          </a:p>
        </p:txBody>
      </p:sp>
      <p:sp>
        <p:nvSpPr>
          <p:cNvPr id="87049"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AU" smtClean="0"/>
              <a:t>Click to edit Master title style</a:t>
            </a:r>
          </a:p>
        </p:txBody>
      </p:sp>
      <p:sp>
        <p:nvSpPr>
          <p:cNvPr id="87050"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87051"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n-AU"/>
          </a:p>
        </p:txBody>
      </p:sp>
      <p:sp>
        <p:nvSpPr>
          <p:cNvPr id="87052"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AU"/>
          </a:p>
        </p:txBody>
      </p:sp>
      <p:sp>
        <p:nvSpPr>
          <p:cNvPr id="87053"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10664089-D349-4ACA-AC5B-31AAFDC9B798}"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619250" y="260350"/>
            <a:ext cx="6953278" cy="584775"/>
          </a:xfrm>
          <a:prstGeom prst="rect">
            <a:avLst/>
          </a:prstGeom>
          <a:noFill/>
          <a:ln w="9525">
            <a:noFill/>
            <a:miter lim="800000"/>
            <a:headEnd/>
            <a:tailEnd/>
          </a:ln>
          <a:effectLst/>
        </p:spPr>
        <p:txBody>
          <a:bodyPr wrap="square">
            <a:spAutoFit/>
          </a:bodyPr>
          <a:lstStyle/>
          <a:p>
            <a:pPr>
              <a:spcBef>
                <a:spcPct val="50000"/>
              </a:spcBef>
            </a:pPr>
            <a:r>
              <a:rPr lang="en-AU" sz="3200" dirty="0" smtClean="0">
                <a:effectLst>
                  <a:outerShdw blurRad="38100" dist="38100" dir="2700000" algn="tl">
                    <a:srgbClr val="C0C0C0"/>
                  </a:outerShdw>
                </a:effectLst>
              </a:rPr>
              <a:t>4 Network  </a:t>
            </a:r>
            <a:r>
              <a:rPr lang="en-AU" sz="3200" dirty="0" smtClean="0">
                <a:effectLst>
                  <a:outerShdw blurRad="38100" dist="38100" dir="2700000" algn="tl">
                    <a:srgbClr val="C0C0C0"/>
                  </a:outerShdw>
                </a:effectLst>
              </a:rPr>
              <a:t>Hardware  &amp; Software</a:t>
            </a:r>
            <a:endParaRPr lang="en-AU" sz="3200" dirty="0">
              <a:effectLst>
                <a:outerShdw blurRad="38100" dist="38100" dir="2700000" algn="tl">
                  <a:srgbClr val="C0C0C0"/>
                </a:outerShdw>
              </a:effectLst>
            </a:endParaRPr>
          </a:p>
        </p:txBody>
      </p:sp>
      <p:sp>
        <p:nvSpPr>
          <p:cNvPr id="128003" name="Text Box 3"/>
          <p:cNvSpPr txBox="1">
            <a:spLocks noChangeArrowheads="1"/>
          </p:cNvSpPr>
          <p:nvPr/>
        </p:nvSpPr>
        <p:spPr bwMode="auto">
          <a:xfrm>
            <a:off x="1619250" y="1341438"/>
            <a:ext cx="7096154" cy="6555641"/>
          </a:xfrm>
          <a:prstGeom prst="rect">
            <a:avLst/>
          </a:prstGeom>
          <a:noFill/>
          <a:ln w="9525">
            <a:noFill/>
            <a:miter lim="800000"/>
            <a:headEnd/>
            <a:tailEnd/>
          </a:ln>
          <a:effectLst/>
        </p:spPr>
        <p:txBody>
          <a:bodyPr wrap="square">
            <a:spAutoFit/>
          </a:bodyPr>
          <a:lstStyle/>
          <a:p>
            <a:pPr>
              <a:spcBef>
                <a:spcPct val="50000"/>
              </a:spcBef>
            </a:pPr>
            <a:r>
              <a:rPr lang="en-AU" sz="2800" b="1" dirty="0"/>
              <a:t>Network Operating </a:t>
            </a:r>
            <a:r>
              <a:rPr lang="en-AU" sz="2800" b="1" dirty="0" smtClean="0"/>
              <a:t>systems: </a:t>
            </a:r>
            <a:r>
              <a:rPr lang="en-AU" sz="2800" dirty="0" smtClean="0"/>
              <a:t>software controlling traffic on the network</a:t>
            </a:r>
          </a:p>
          <a:p>
            <a:pPr>
              <a:spcBef>
                <a:spcPct val="50000"/>
              </a:spcBef>
              <a:buFont typeface="Arial" pitchFamily="34" charset="0"/>
              <a:buChar char="•"/>
            </a:pPr>
            <a:r>
              <a:rPr lang="en-AU" sz="2800" dirty="0" smtClean="0"/>
              <a:t> 2 types of </a:t>
            </a:r>
            <a:r>
              <a:rPr lang="en-AU" sz="2800" dirty="0" err="1" smtClean="0"/>
              <a:t>s.ware</a:t>
            </a:r>
            <a:r>
              <a:rPr lang="en-AU" sz="2800" dirty="0"/>
              <a:t>:</a:t>
            </a:r>
            <a:endParaRPr lang="en-AU" sz="2800" dirty="0" smtClean="0"/>
          </a:p>
          <a:p>
            <a:pPr>
              <a:spcBef>
                <a:spcPct val="50000"/>
              </a:spcBef>
              <a:buFont typeface="Arial" pitchFamily="34" charset="0"/>
              <a:buChar char="•"/>
            </a:pPr>
            <a:r>
              <a:rPr lang="en-AU" sz="2800" dirty="0" smtClean="0"/>
              <a:t>server software &amp;client software</a:t>
            </a:r>
          </a:p>
          <a:p>
            <a:pPr>
              <a:spcBef>
                <a:spcPct val="50000"/>
              </a:spcBef>
              <a:buFont typeface="Arial" pitchFamily="34" charset="0"/>
              <a:buChar char="•"/>
            </a:pPr>
            <a:r>
              <a:rPr lang="en-AU" sz="2800" dirty="0" smtClean="0"/>
              <a:t>Server software, </a:t>
            </a:r>
            <a:r>
              <a:rPr lang="en-AU" sz="2800" dirty="0" err="1" smtClean="0"/>
              <a:t>eg</a:t>
            </a:r>
            <a:r>
              <a:rPr lang="en-AU" sz="2800" dirty="0" smtClean="0"/>
              <a:t>. windows, controls file access, tracks users, authenticates access to network servers, maintains log of usage and problems</a:t>
            </a:r>
          </a:p>
          <a:p>
            <a:pPr>
              <a:spcBef>
                <a:spcPct val="50000"/>
              </a:spcBef>
              <a:buFont typeface="Arial" pitchFamily="34" charset="0"/>
              <a:buChar char="•"/>
            </a:pPr>
            <a:r>
              <a:rPr lang="en-AU" sz="2800" dirty="0" smtClean="0"/>
              <a:t>Client software is on each workstation; establishes connection through NIC</a:t>
            </a:r>
            <a:endParaRPr lang="en-AU" sz="2800" dirty="0"/>
          </a:p>
          <a:p>
            <a:pPr>
              <a:spcBef>
                <a:spcPct val="50000"/>
              </a:spcBef>
            </a:pPr>
            <a:endParaRPr lang="en-AU" sz="2800" dirty="0">
              <a:cs typeface="Times New Roman" pitchFamily="18" charset="0"/>
            </a:endParaRPr>
          </a:p>
          <a:p>
            <a:pPr>
              <a:spcBef>
                <a:spcPct val="50000"/>
              </a:spcBef>
            </a:pPr>
            <a:endParaRPr lang="en-AU" sz="2800" dirty="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1676400" y="838200"/>
            <a:ext cx="6477000" cy="914400"/>
          </a:xfrm>
          <a:prstGeom prst="rect">
            <a:avLst/>
          </a:prstGeom>
          <a:noFill/>
          <a:ln w="9525">
            <a:noFill/>
            <a:miter lim="800000"/>
            <a:headEnd/>
            <a:tailEnd/>
          </a:ln>
          <a:effectLst/>
        </p:spPr>
        <p:txBody>
          <a:bodyPr>
            <a:spAutoFit/>
          </a:bodyPr>
          <a:lstStyle/>
          <a:p>
            <a:pPr>
              <a:spcBef>
                <a:spcPct val="50000"/>
              </a:spcBef>
            </a:pPr>
            <a:r>
              <a:rPr lang="en-AU" sz="5400" dirty="0">
                <a:effectLst>
                  <a:outerShdw blurRad="38100" dist="38100" dir="2700000" algn="tl">
                    <a:srgbClr val="C0C0C0"/>
                  </a:outerShdw>
                </a:effectLst>
              </a:rPr>
              <a:t>Hardware – Routers</a:t>
            </a:r>
          </a:p>
        </p:txBody>
      </p:sp>
      <p:sp>
        <p:nvSpPr>
          <p:cNvPr id="134147" name="Text Box 3"/>
          <p:cNvSpPr txBox="1">
            <a:spLocks noChangeArrowheads="1"/>
          </p:cNvSpPr>
          <p:nvPr/>
        </p:nvSpPr>
        <p:spPr bwMode="auto">
          <a:xfrm>
            <a:off x="1371600" y="2895600"/>
            <a:ext cx="6705600" cy="366713"/>
          </a:xfrm>
          <a:prstGeom prst="rect">
            <a:avLst/>
          </a:prstGeom>
          <a:noFill/>
          <a:ln w="9525">
            <a:noFill/>
            <a:miter lim="800000"/>
            <a:headEnd/>
            <a:tailEnd/>
          </a:ln>
          <a:effectLst/>
        </p:spPr>
        <p:txBody>
          <a:bodyPr>
            <a:spAutoFit/>
          </a:bodyPr>
          <a:lstStyle/>
          <a:p>
            <a:pPr>
              <a:spcBef>
                <a:spcPct val="50000"/>
              </a:spcBef>
            </a:pPr>
            <a:endParaRPr lang="en-US" sz="1800">
              <a:cs typeface="Times New Roman" pitchFamily="18" charset="0"/>
            </a:endParaRPr>
          </a:p>
        </p:txBody>
      </p:sp>
      <p:sp>
        <p:nvSpPr>
          <p:cNvPr id="134148" name="Text Box 4"/>
          <p:cNvSpPr txBox="1">
            <a:spLocks noChangeArrowheads="1"/>
          </p:cNvSpPr>
          <p:nvPr/>
        </p:nvSpPr>
        <p:spPr bwMode="auto">
          <a:xfrm>
            <a:off x="533400" y="1785926"/>
            <a:ext cx="8001000" cy="461665"/>
          </a:xfrm>
          <a:prstGeom prst="rect">
            <a:avLst/>
          </a:prstGeom>
          <a:noFill/>
          <a:ln w="9525">
            <a:noFill/>
            <a:miter lim="800000"/>
            <a:headEnd/>
            <a:tailEnd/>
          </a:ln>
          <a:effectLst/>
        </p:spPr>
        <p:txBody>
          <a:bodyPr wrap="square">
            <a:spAutoFit/>
          </a:bodyPr>
          <a:lstStyle/>
          <a:p>
            <a:pPr>
              <a:spcBef>
                <a:spcPct val="50000"/>
              </a:spcBef>
              <a:buFontTx/>
              <a:buChar char="•"/>
            </a:pPr>
            <a:endParaRPr lang="en-AU" dirty="0"/>
          </a:p>
        </p:txBody>
      </p:sp>
      <p:pic>
        <p:nvPicPr>
          <p:cNvPr id="6" name="Picture 5" descr="68573-router-diagram.gif"/>
          <p:cNvPicPr>
            <a:picLocks noChangeAspect="1"/>
          </p:cNvPicPr>
          <p:nvPr/>
        </p:nvPicPr>
        <p:blipFill>
          <a:blip r:embed="rId2"/>
          <a:stretch>
            <a:fillRect/>
          </a:stretch>
        </p:blipFill>
        <p:spPr>
          <a:xfrm>
            <a:off x="1643042" y="2356574"/>
            <a:ext cx="5433753" cy="364419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Text Box 2"/>
          <p:cNvSpPr txBox="1">
            <a:spLocks noChangeArrowheads="1"/>
          </p:cNvSpPr>
          <p:nvPr/>
        </p:nvSpPr>
        <p:spPr bwMode="auto">
          <a:xfrm>
            <a:off x="1676400" y="838200"/>
            <a:ext cx="6477000" cy="914400"/>
          </a:xfrm>
          <a:prstGeom prst="rect">
            <a:avLst/>
          </a:prstGeom>
          <a:noFill/>
          <a:ln w="9525">
            <a:noFill/>
            <a:miter lim="800000"/>
            <a:headEnd/>
            <a:tailEnd/>
          </a:ln>
          <a:effectLst/>
        </p:spPr>
        <p:txBody>
          <a:bodyPr>
            <a:spAutoFit/>
          </a:bodyPr>
          <a:lstStyle/>
          <a:p>
            <a:pPr>
              <a:spcBef>
                <a:spcPct val="50000"/>
              </a:spcBef>
            </a:pPr>
            <a:r>
              <a:rPr lang="en-AU" sz="5400">
                <a:effectLst>
                  <a:outerShdw blurRad="38100" dist="38100" dir="2700000" algn="tl">
                    <a:srgbClr val="C0C0C0"/>
                  </a:outerShdw>
                </a:effectLst>
              </a:rPr>
              <a:t>Hardware – Modems</a:t>
            </a:r>
          </a:p>
        </p:txBody>
      </p:sp>
      <p:sp>
        <p:nvSpPr>
          <p:cNvPr id="208899" name="Text Box 3"/>
          <p:cNvSpPr txBox="1">
            <a:spLocks noChangeArrowheads="1"/>
          </p:cNvSpPr>
          <p:nvPr/>
        </p:nvSpPr>
        <p:spPr bwMode="auto">
          <a:xfrm>
            <a:off x="1371600" y="2895600"/>
            <a:ext cx="6705600" cy="366713"/>
          </a:xfrm>
          <a:prstGeom prst="rect">
            <a:avLst/>
          </a:prstGeom>
          <a:noFill/>
          <a:ln w="9525">
            <a:noFill/>
            <a:miter lim="800000"/>
            <a:headEnd/>
            <a:tailEnd/>
          </a:ln>
          <a:effectLst/>
        </p:spPr>
        <p:txBody>
          <a:bodyPr>
            <a:spAutoFit/>
          </a:bodyPr>
          <a:lstStyle/>
          <a:p>
            <a:pPr>
              <a:spcBef>
                <a:spcPct val="50000"/>
              </a:spcBef>
            </a:pPr>
            <a:endParaRPr lang="en-US" sz="1800">
              <a:cs typeface="Times New Roman" pitchFamily="18" charset="0"/>
            </a:endParaRPr>
          </a:p>
        </p:txBody>
      </p:sp>
      <p:sp>
        <p:nvSpPr>
          <p:cNvPr id="208901" name="Text Box 5"/>
          <p:cNvSpPr txBox="1">
            <a:spLocks noChangeArrowheads="1"/>
          </p:cNvSpPr>
          <p:nvPr/>
        </p:nvSpPr>
        <p:spPr bwMode="auto">
          <a:xfrm>
            <a:off x="323850" y="2060575"/>
            <a:ext cx="8351838" cy="3600986"/>
          </a:xfrm>
          <a:prstGeom prst="rect">
            <a:avLst/>
          </a:prstGeom>
          <a:noFill/>
          <a:ln w="9525">
            <a:noFill/>
            <a:miter lim="800000"/>
            <a:headEnd/>
            <a:tailEnd/>
          </a:ln>
          <a:effectLst/>
        </p:spPr>
        <p:txBody>
          <a:bodyPr>
            <a:spAutoFit/>
          </a:bodyPr>
          <a:lstStyle/>
          <a:p>
            <a:pPr>
              <a:buFontTx/>
              <a:buChar char="•"/>
            </a:pPr>
            <a:r>
              <a:rPr lang="en-AU" dirty="0"/>
              <a:t>Short for </a:t>
            </a:r>
            <a:r>
              <a:rPr lang="en-AU" b="1" i="1" dirty="0"/>
              <a:t>mo</a:t>
            </a:r>
            <a:r>
              <a:rPr lang="en-AU" i="1" dirty="0"/>
              <a:t>dulator-</a:t>
            </a:r>
            <a:r>
              <a:rPr lang="en-AU" b="1" i="1" dirty="0"/>
              <a:t>dem</a:t>
            </a:r>
            <a:r>
              <a:rPr lang="en-AU" i="1" dirty="0"/>
              <a:t>odulator.</a:t>
            </a:r>
            <a:r>
              <a:rPr lang="en-AU" dirty="0"/>
              <a:t> A modem is a device to transmit data over telephone or cable lines. </a:t>
            </a:r>
          </a:p>
          <a:p>
            <a:pPr>
              <a:buFontTx/>
              <a:buChar char="•"/>
            </a:pPr>
            <a:r>
              <a:rPr lang="en-AU" dirty="0"/>
              <a:t>Computer information is stored digitally whereas information transmitted over telephone lines is transmitted in the form of </a:t>
            </a:r>
            <a:r>
              <a:rPr lang="en-AU" dirty="0" err="1"/>
              <a:t>analog</a:t>
            </a:r>
            <a:r>
              <a:rPr lang="en-AU" dirty="0"/>
              <a:t> waves. A modem converts between these two forms.</a:t>
            </a:r>
          </a:p>
          <a:p>
            <a:pPr>
              <a:buFontTx/>
              <a:buChar char="•"/>
            </a:pPr>
            <a:r>
              <a:rPr lang="en-AU" dirty="0" smtClean="0"/>
              <a:t>Dial up modem, Maximum </a:t>
            </a:r>
            <a:r>
              <a:rPr lang="en-AU" dirty="0"/>
              <a:t>56k </a:t>
            </a:r>
          </a:p>
          <a:p>
            <a:pPr>
              <a:buFontTx/>
              <a:buChar char="•"/>
            </a:pPr>
            <a:r>
              <a:rPr lang="en-AU" dirty="0"/>
              <a:t>Very slow</a:t>
            </a:r>
          </a:p>
          <a:p>
            <a:pPr>
              <a:spcBef>
                <a:spcPct val="50000"/>
              </a:spcBef>
            </a:pPr>
            <a:endParaRPr lang="en-AU" dirty="0"/>
          </a:p>
        </p:txBody>
      </p:sp>
      <p:pic>
        <p:nvPicPr>
          <p:cNvPr id="7" name="Picture 6" descr="220px-T-DSL_Modem.jpg"/>
          <p:cNvPicPr>
            <a:picLocks noChangeAspect="1"/>
          </p:cNvPicPr>
          <p:nvPr/>
        </p:nvPicPr>
        <p:blipFill>
          <a:blip r:embed="rId2"/>
          <a:stretch>
            <a:fillRect/>
          </a:stretch>
        </p:blipFill>
        <p:spPr>
          <a:xfrm>
            <a:off x="4929190" y="4143380"/>
            <a:ext cx="2430220" cy="2386034"/>
          </a:xfrm>
          <a:prstGeom prst="rect">
            <a:avLst/>
          </a:prstGeom>
        </p:spPr>
      </p:pic>
      <p:sp>
        <p:nvSpPr>
          <p:cNvPr id="8" name="TextBox 7"/>
          <p:cNvSpPr txBox="1"/>
          <p:nvPr/>
        </p:nvSpPr>
        <p:spPr>
          <a:xfrm>
            <a:off x="3286116" y="5643578"/>
            <a:ext cx="1714512" cy="307777"/>
          </a:xfrm>
          <a:prstGeom prst="rect">
            <a:avLst/>
          </a:prstGeom>
          <a:noFill/>
        </p:spPr>
        <p:txBody>
          <a:bodyPr wrap="square" rtlCol="0">
            <a:spAutoFit/>
          </a:bodyPr>
          <a:lstStyle/>
          <a:p>
            <a:r>
              <a:rPr lang="en-AU" sz="1400" dirty="0" smtClean="0"/>
              <a:t>Digital modem</a:t>
            </a:r>
            <a:endParaRPr lang="en-AU"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Text Box 2"/>
          <p:cNvSpPr txBox="1">
            <a:spLocks noChangeArrowheads="1"/>
          </p:cNvSpPr>
          <p:nvPr/>
        </p:nvSpPr>
        <p:spPr bwMode="auto">
          <a:xfrm>
            <a:off x="1692275" y="260350"/>
            <a:ext cx="6477000" cy="707886"/>
          </a:xfrm>
          <a:prstGeom prst="rect">
            <a:avLst/>
          </a:prstGeom>
          <a:noFill/>
          <a:ln w="9525">
            <a:noFill/>
            <a:miter lim="800000"/>
            <a:headEnd/>
            <a:tailEnd/>
          </a:ln>
          <a:effectLst/>
        </p:spPr>
        <p:txBody>
          <a:bodyPr>
            <a:spAutoFit/>
          </a:bodyPr>
          <a:lstStyle/>
          <a:p>
            <a:pPr>
              <a:spcBef>
                <a:spcPct val="50000"/>
              </a:spcBef>
            </a:pPr>
            <a:r>
              <a:rPr lang="en-AU" sz="4000" dirty="0">
                <a:effectLst>
                  <a:outerShdw blurRad="38100" dist="38100" dir="2700000" algn="tl">
                    <a:srgbClr val="C0C0C0"/>
                  </a:outerShdw>
                </a:effectLst>
              </a:rPr>
              <a:t>Hardware – </a:t>
            </a:r>
            <a:r>
              <a:rPr lang="en-AU" sz="4000" dirty="0" smtClean="0">
                <a:effectLst>
                  <a:outerShdw blurRad="38100" dist="38100" dir="2700000" algn="tl">
                    <a:srgbClr val="C0C0C0"/>
                  </a:outerShdw>
                </a:effectLst>
              </a:rPr>
              <a:t>Digital modems</a:t>
            </a:r>
            <a:endParaRPr lang="en-AU" sz="4000" dirty="0">
              <a:effectLst>
                <a:outerShdw blurRad="38100" dist="38100" dir="2700000" algn="tl">
                  <a:srgbClr val="C0C0C0"/>
                </a:outerShdw>
              </a:effectLst>
            </a:endParaRPr>
          </a:p>
        </p:txBody>
      </p:sp>
      <p:sp>
        <p:nvSpPr>
          <p:cNvPr id="209923" name="Text Box 3"/>
          <p:cNvSpPr txBox="1">
            <a:spLocks noChangeArrowheads="1"/>
          </p:cNvSpPr>
          <p:nvPr/>
        </p:nvSpPr>
        <p:spPr bwMode="auto">
          <a:xfrm>
            <a:off x="1371600" y="2895600"/>
            <a:ext cx="6705600" cy="366713"/>
          </a:xfrm>
          <a:prstGeom prst="rect">
            <a:avLst/>
          </a:prstGeom>
          <a:noFill/>
          <a:ln w="9525">
            <a:noFill/>
            <a:miter lim="800000"/>
            <a:headEnd/>
            <a:tailEnd/>
          </a:ln>
          <a:effectLst/>
        </p:spPr>
        <p:txBody>
          <a:bodyPr>
            <a:spAutoFit/>
          </a:bodyPr>
          <a:lstStyle/>
          <a:p>
            <a:pPr>
              <a:spcBef>
                <a:spcPct val="50000"/>
              </a:spcBef>
            </a:pPr>
            <a:endParaRPr lang="en-US" sz="1800">
              <a:cs typeface="Times New Roman" pitchFamily="18" charset="0"/>
            </a:endParaRPr>
          </a:p>
        </p:txBody>
      </p:sp>
      <p:sp>
        <p:nvSpPr>
          <p:cNvPr id="209924" name="Text Box 4"/>
          <p:cNvSpPr txBox="1">
            <a:spLocks noChangeArrowheads="1"/>
          </p:cNvSpPr>
          <p:nvPr/>
        </p:nvSpPr>
        <p:spPr bwMode="auto">
          <a:xfrm>
            <a:off x="323850" y="2060575"/>
            <a:ext cx="8351838" cy="4862870"/>
          </a:xfrm>
          <a:prstGeom prst="rect">
            <a:avLst/>
          </a:prstGeom>
          <a:noFill/>
          <a:ln w="9525">
            <a:noFill/>
            <a:miter lim="800000"/>
            <a:headEnd/>
            <a:tailEnd/>
          </a:ln>
          <a:effectLst/>
        </p:spPr>
        <p:txBody>
          <a:bodyPr>
            <a:spAutoFit/>
          </a:bodyPr>
          <a:lstStyle/>
          <a:p>
            <a:pPr>
              <a:buFontTx/>
              <a:buChar char="•"/>
            </a:pPr>
            <a:r>
              <a:rPr lang="en-AU" sz="2000" dirty="0" smtClean="0"/>
              <a:t>A digital modem sends &amp; receives data &amp; information to &amp; from a digital connection, DSL, </a:t>
            </a:r>
            <a:r>
              <a:rPr lang="en-AU" sz="2000" dirty="0" err="1" smtClean="0"/>
              <a:t>eg</a:t>
            </a:r>
            <a:r>
              <a:rPr lang="en-AU" sz="2000" dirty="0" smtClean="0"/>
              <a:t>. ADSL or broadband cable.</a:t>
            </a:r>
          </a:p>
          <a:p>
            <a:pPr>
              <a:buFontTx/>
              <a:buChar char="•"/>
            </a:pPr>
            <a:r>
              <a:rPr lang="en-AU" sz="2000" dirty="0" smtClean="0"/>
              <a:t> DSL </a:t>
            </a:r>
            <a:r>
              <a:rPr lang="en-AU" sz="2000" dirty="0"/>
              <a:t>uses existing copper phone lines; ADSL one type</a:t>
            </a:r>
          </a:p>
          <a:p>
            <a:pPr>
              <a:buFontTx/>
              <a:buChar char="•"/>
            </a:pPr>
            <a:r>
              <a:rPr lang="en-AU" sz="2000" dirty="0"/>
              <a:t>Asymmetric digital subscriber line (ADSL); asymmetric b/c more bandwidth is reserved for receiving data than sending, download speeds from 256 kbps to 8 mbps; upload speeds, 16 to 640 kbps</a:t>
            </a:r>
          </a:p>
          <a:p>
            <a:pPr>
              <a:buFontTx/>
              <a:buChar char="•"/>
            </a:pPr>
            <a:r>
              <a:rPr lang="en-AU" sz="2000" dirty="0"/>
              <a:t>Faster data transfer rates, up to 1500kbps, broadband</a:t>
            </a:r>
          </a:p>
          <a:p>
            <a:pPr>
              <a:buFontTx/>
              <a:buChar char="•"/>
            </a:pPr>
            <a:r>
              <a:rPr lang="en-AU" sz="2000" dirty="0"/>
              <a:t>Simultaneously talk on phone, send fax</a:t>
            </a:r>
          </a:p>
          <a:p>
            <a:pPr>
              <a:buFontTx/>
              <a:buChar char="•"/>
            </a:pPr>
            <a:r>
              <a:rPr lang="en-AU" sz="2000" dirty="0"/>
              <a:t>Always on </a:t>
            </a:r>
          </a:p>
          <a:p>
            <a:pPr>
              <a:buFontTx/>
              <a:buChar char="•"/>
            </a:pPr>
            <a:r>
              <a:rPr lang="en-AU" sz="2000" dirty="0"/>
              <a:t>Cost effective; no dropped connections, faster downloads, no busy signals</a:t>
            </a:r>
          </a:p>
          <a:p>
            <a:pPr>
              <a:buFontTx/>
              <a:buChar char="•"/>
            </a:pPr>
            <a:r>
              <a:rPr lang="en-AU" sz="2000" dirty="0"/>
              <a:t>Major problem is distance from station, 5 km max.</a:t>
            </a:r>
          </a:p>
          <a:p>
            <a:pPr>
              <a:buFontTx/>
              <a:buChar char="•"/>
            </a:pPr>
            <a:r>
              <a:rPr lang="en-AU" sz="2000" dirty="0"/>
              <a:t>Security issues, need firewall software</a:t>
            </a:r>
          </a:p>
          <a:p>
            <a:pPr>
              <a:buFontTx/>
              <a:buChar char="•"/>
            </a:pPr>
            <a:endParaRPr lang="en-AU" sz="2000" dirty="0"/>
          </a:p>
          <a:p>
            <a:pPr>
              <a:spcBef>
                <a:spcPct val="50000"/>
              </a:spcBef>
            </a:pPr>
            <a:endParaRPr lang="en-AU"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ext Box 2"/>
          <p:cNvSpPr txBox="1">
            <a:spLocks noChangeArrowheads="1"/>
          </p:cNvSpPr>
          <p:nvPr/>
        </p:nvSpPr>
        <p:spPr bwMode="auto">
          <a:xfrm>
            <a:off x="1692275" y="260350"/>
            <a:ext cx="6477000" cy="701675"/>
          </a:xfrm>
          <a:prstGeom prst="rect">
            <a:avLst/>
          </a:prstGeom>
          <a:noFill/>
          <a:ln w="9525">
            <a:noFill/>
            <a:miter lim="800000"/>
            <a:headEnd/>
            <a:tailEnd/>
          </a:ln>
          <a:effectLst/>
        </p:spPr>
        <p:txBody>
          <a:bodyPr>
            <a:spAutoFit/>
          </a:bodyPr>
          <a:lstStyle/>
          <a:p>
            <a:pPr>
              <a:spcBef>
                <a:spcPct val="50000"/>
              </a:spcBef>
            </a:pPr>
            <a:r>
              <a:rPr lang="en-AU" sz="4000" dirty="0">
                <a:effectLst>
                  <a:outerShdw blurRad="38100" dist="38100" dir="2700000" algn="tl">
                    <a:srgbClr val="C0C0C0"/>
                  </a:outerShdw>
                </a:effectLst>
              </a:rPr>
              <a:t>Hardware – </a:t>
            </a:r>
            <a:r>
              <a:rPr lang="en-AU" sz="4000" dirty="0" smtClean="0">
                <a:effectLst>
                  <a:outerShdw blurRad="38100" dist="38100" dir="2700000" algn="tl">
                    <a:srgbClr val="C0C0C0"/>
                  </a:outerShdw>
                </a:effectLst>
              </a:rPr>
              <a:t>Cable Modems</a:t>
            </a:r>
            <a:endParaRPr lang="en-AU" sz="4000" dirty="0">
              <a:effectLst>
                <a:outerShdw blurRad="38100" dist="38100" dir="2700000" algn="tl">
                  <a:srgbClr val="C0C0C0"/>
                </a:outerShdw>
              </a:effectLst>
            </a:endParaRPr>
          </a:p>
        </p:txBody>
      </p:sp>
      <p:sp>
        <p:nvSpPr>
          <p:cNvPr id="210947" name="Text Box 3"/>
          <p:cNvSpPr txBox="1">
            <a:spLocks noChangeArrowheads="1"/>
          </p:cNvSpPr>
          <p:nvPr/>
        </p:nvSpPr>
        <p:spPr bwMode="auto">
          <a:xfrm>
            <a:off x="1371600" y="2895600"/>
            <a:ext cx="6705600" cy="366713"/>
          </a:xfrm>
          <a:prstGeom prst="rect">
            <a:avLst/>
          </a:prstGeom>
          <a:noFill/>
          <a:ln w="9525">
            <a:noFill/>
            <a:miter lim="800000"/>
            <a:headEnd/>
            <a:tailEnd/>
          </a:ln>
          <a:effectLst/>
        </p:spPr>
        <p:txBody>
          <a:bodyPr>
            <a:spAutoFit/>
          </a:bodyPr>
          <a:lstStyle/>
          <a:p>
            <a:pPr>
              <a:spcBef>
                <a:spcPct val="50000"/>
              </a:spcBef>
            </a:pPr>
            <a:endParaRPr lang="en-US" sz="1800">
              <a:cs typeface="Times New Roman" pitchFamily="18" charset="0"/>
            </a:endParaRPr>
          </a:p>
        </p:txBody>
      </p:sp>
      <p:sp>
        <p:nvSpPr>
          <p:cNvPr id="210948" name="Text Box 4"/>
          <p:cNvSpPr txBox="1">
            <a:spLocks noChangeArrowheads="1"/>
          </p:cNvSpPr>
          <p:nvPr/>
        </p:nvSpPr>
        <p:spPr bwMode="auto">
          <a:xfrm>
            <a:off x="323850" y="2060575"/>
            <a:ext cx="8351838" cy="6555641"/>
          </a:xfrm>
          <a:prstGeom prst="rect">
            <a:avLst/>
          </a:prstGeom>
          <a:noFill/>
          <a:ln w="9525">
            <a:noFill/>
            <a:miter lim="800000"/>
            <a:headEnd/>
            <a:tailEnd/>
          </a:ln>
          <a:effectLst/>
        </p:spPr>
        <p:txBody>
          <a:bodyPr>
            <a:spAutoFit/>
          </a:bodyPr>
          <a:lstStyle/>
          <a:p>
            <a:pPr>
              <a:buFont typeface="Arial" pitchFamily="34" charset="0"/>
              <a:buChar char="•"/>
            </a:pPr>
            <a:r>
              <a:rPr lang="en-AU" dirty="0" smtClean="0"/>
              <a:t>A modem that sends and receives data over the cable TV network.</a:t>
            </a:r>
          </a:p>
          <a:p>
            <a:pPr>
              <a:buFont typeface="Arial" pitchFamily="34" charset="0"/>
              <a:buChar char="•"/>
            </a:pPr>
            <a:r>
              <a:rPr lang="en-AU" dirty="0" smtClean="0"/>
              <a:t>While a 56K modem can receive data at about 53 Kbps, cable modems support data transfer rates of up to 30 Mbps. Most ISPs limit their subscribers' transfer rates to less than 6 Mbps to conserve bandwidth</a:t>
            </a:r>
          </a:p>
          <a:p>
            <a:pPr>
              <a:buFont typeface="Arial" pitchFamily="34" charset="0"/>
              <a:buChar char="•"/>
            </a:pPr>
            <a:r>
              <a:rPr lang="en-AU" dirty="0"/>
              <a:t>C</a:t>
            </a:r>
            <a:r>
              <a:rPr lang="en-AU" dirty="0" smtClean="0"/>
              <a:t>able modems don't connect to a phone line. </a:t>
            </a:r>
          </a:p>
          <a:p>
            <a:pPr>
              <a:buFont typeface="Arial" pitchFamily="34" charset="0"/>
              <a:buChar char="•"/>
            </a:pPr>
            <a:r>
              <a:rPr lang="en-AU" dirty="0"/>
              <a:t>C</a:t>
            </a:r>
            <a:r>
              <a:rPr lang="en-AU" dirty="0" smtClean="0"/>
              <a:t>able modem connects to a local cable TV line, hence the term "cable modem." This allows cable modems to have a continuous connection to the Internet. Therefore, there is no need to dial your ISP every time you want to check your e-mail.</a:t>
            </a:r>
          </a:p>
          <a:p>
            <a:pPr>
              <a:buFont typeface="Arial" pitchFamily="34" charset="0"/>
              <a:buChar char="•"/>
            </a:pPr>
            <a:endParaRPr lang="en-AU" dirty="0" smtClean="0"/>
          </a:p>
          <a:p>
            <a:endParaRPr lang="en-AU" dirty="0" smtClean="0"/>
          </a:p>
          <a:p>
            <a:r>
              <a:rPr lang="en-AU" dirty="0" smtClean="0"/>
              <a:t> </a:t>
            </a:r>
            <a:endParaRPr lang="en-AU" dirty="0"/>
          </a:p>
          <a:p>
            <a:pPr>
              <a:buFontTx/>
              <a:buChar char="•"/>
            </a:pPr>
            <a:endParaRPr lang="en-AU" dirty="0"/>
          </a:p>
          <a:p>
            <a:pPr>
              <a:spcBef>
                <a:spcPct val="50000"/>
              </a:spcBef>
            </a:pP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1371600" y="762000"/>
            <a:ext cx="6477000" cy="823913"/>
          </a:xfrm>
          <a:prstGeom prst="rect">
            <a:avLst/>
          </a:prstGeom>
          <a:noFill/>
          <a:ln w="9525">
            <a:noFill/>
            <a:miter lim="800000"/>
            <a:headEnd/>
            <a:tailEnd/>
          </a:ln>
          <a:effectLst/>
        </p:spPr>
        <p:txBody>
          <a:bodyPr>
            <a:spAutoFit/>
          </a:bodyPr>
          <a:lstStyle/>
          <a:p>
            <a:pPr>
              <a:spcBef>
                <a:spcPct val="50000"/>
              </a:spcBef>
            </a:pPr>
            <a:r>
              <a:rPr lang="en-AU" sz="4800">
                <a:effectLst>
                  <a:outerShdw blurRad="38100" dist="38100" dir="2700000" algn="tl">
                    <a:srgbClr val="C0C0C0"/>
                  </a:outerShdw>
                </a:effectLst>
              </a:rPr>
              <a:t>Servers</a:t>
            </a:r>
          </a:p>
        </p:txBody>
      </p:sp>
      <p:sp>
        <p:nvSpPr>
          <p:cNvPr id="94211" name="Text Box 3"/>
          <p:cNvSpPr txBox="1">
            <a:spLocks noChangeArrowheads="1"/>
          </p:cNvSpPr>
          <p:nvPr/>
        </p:nvSpPr>
        <p:spPr bwMode="auto">
          <a:xfrm>
            <a:off x="609600" y="2362200"/>
            <a:ext cx="5562600" cy="3378200"/>
          </a:xfrm>
          <a:prstGeom prst="rect">
            <a:avLst/>
          </a:prstGeom>
          <a:noFill/>
          <a:ln w="9525">
            <a:noFill/>
            <a:miter lim="800000"/>
            <a:headEnd/>
            <a:tailEnd/>
          </a:ln>
          <a:effectLst/>
        </p:spPr>
        <p:txBody>
          <a:bodyPr>
            <a:spAutoFit/>
          </a:bodyPr>
          <a:lstStyle/>
          <a:p>
            <a:pPr>
              <a:spcBef>
                <a:spcPct val="50000"/>
              </a:spcBef>
            </a:pPr>
            <a:r>
              <a:rPr lang="en-AU"/>
              <a:t>Robust central computers at the heart of a network.</a:t>
            </a:r>
          </a:p>
          <a:p>
            <a:pPr>
              <a:spcBef>
                <a:spcPct val="50000"/>
              </a:spcBef>
            </a:pPr>
            <a:r>
              <a:rPr lang="en-AU"/>
              <a:t>File servers are the most common server type.</a:t>
            </a:r>
          </a:p>
          <a:p>
            <a:pPr>
              <a:spcBef>
                <a:spcPct val="50000"/>
              </a:spcBef>
            </a:pPr>
            <a:r>
              <a:rPr lang="en-AU"/>
              <a:t>There are also application servers, proxy servers, CD servers, DHCP servers, login servers  etc which offer specialised services.</a:t>
            </a:r>
          </a:p>
        </p:txBody>
      </p:sp>
      <p:pic>
        <p:nvPicPr>
          <p:cNvPr id="94214" name="Picture 6" descr="~server-lettle"/>
          <p:cNvPicPr>
            <a:picLocks noChangeAspect="1" noChangeArrowheads="1"/>
          </p:cNvPicPr>
          <p:nvPr/>
        </p:nvPicPr>
        <p:blipFill>
          <a:blip r:embed="rId2"/>
          <a:srcRect/>
          <a:stretch>
            <a:fillRect/>
          </a:stretch>
        </p:blipFill>
        <p:spPr bwMode="auto">
          <a:xfrm>
            <a:off x="6248400" y="990600"/>
            <a:ext cx="2159000" cy="5207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1371600" y="762000"/>
            <a:ext cx="6477000" cy="823913"/>
          </a:xfrm>
          <a:prstGeom prst="rect">
            <a:avLst/>
          </a:prstGeom>
          <a:noFill/>
          <a:ln w="9525">
            <a:noFill/>
            <a:miter lim="800000"/>
            <a:headEnd/>
            <a:tailEnd/>
          </a:ln>
          <a:effectLst/>
        </p:spPr>
        <p:txBody>
          <a:bodyPr>
            <a:spAutoFit/>
          </a:bodyPr>
          <a:lstStyle/>
          <a:p>
            <a:pPr>
              <a:spcBef>
                <a:spcPct val="50000"/>
              </a:spcBef>
            </a:pPr>
            <a:r>
              <a:rPr lang="en-AU" sz="4800">
                <a:effectLst>
                  <a:outerShdw blurRad="38100" dist="38100" dir="2700000" algn="tl">
                    <a:srgbClr val="C0C0C0"/>
                  </a:outerShdw>
                </a:effectLst>
              </a:rPr>
              <a:t>File Servers</a:t>
            </a:r>
          </a:p>
        </p:txBody>
      </p:sp>
      <p:sp>
        <p:nvSpPr>
          <p:cNvPr id="147459" name="Text Box 3"/>
          <p:cNvSpPr txBox="1">
            <a:spLocks noChangeArrowheads="1"/>
          </p:cNvSpPr>
          <p:nvPr/>
        </p:nvSpPr>
        <p:spPr bwMode="auto">
          <a:xfrm>
            <a:off x="990600" y="2133600"/>
            <a:ext cx="7620000" cy="4327525"/>
          </a:xfrm>
          <a:prstGeom prst="rect">
            <a:avLst/>
          </a:prstGeom>
          <a:noFill/>
          <a:ln w="9525">
            <a:noFill/>
            <a:miter lim="800000"/>
            <a:headEnd/>
            <a:tailEnd/>
          </a:ln>
          <a:effectLst/>
        </p:spPr>
        <p:txBody>
          <a:bodyPr>
            <a:spAutoFit/>
          </a:bodyPr>
          <a:lstStyle/>
          <a:p>
            <a:pPr>
              <a:spcBef>
                <a:spcPct val="50000"/>
              </a:spcBef>
            </a:pPr>
            <a:r>
              <a:rPr lang="en-AU">
                <a:solidFill>
                  <a:srgbClr val="000000"/>
                </a:solidFill>
                <a:cs typeface="Times New Roman" pitchFamily="18" charset="0"/>
              </a:rPr>
              <a:t>File servers run the Network operating system (NOS) which offers “community services”</a:t>
            </a:r>
            <a:r>
              <a:rPr lang="en-AU" sz="2000">
                <a:solidFill>
                  <a:srgbClr val="000000"/>
                </a:solidFill>
                <a:cs typeface="Times New Roman" pitchFamily="18" charset="0"/>
              </a:rPr>
              <a:t> such as:</a:t>
            </a:r>
          </a:p>
          <a:p>
            <a:pPr>
              <a:spcBef>
                <a:spcPct val="50000"/>
              </a:spcBef>
              <a:buFontTx/>
              <a:buChar char="•"/>
            </a:pPr>
            <a:r>
              <a:rPr lang="en-AU" sz="2000">
                <a:solidFill>
                  <a:srgbClr val="000000"/>
                </a:solidFill>
                <a:cs typeface="Times New Roman" pitchFamily="18" charset="0"/>
              </a:rPr>
              <a:t>authenticating users during login</a:t>
            </a:r>
          </a:p>
          <a:p>
            <a:pPr>
              <a:spcBef>
                <a:spcPct val="50000"/>
              </a:spcBef>
              <a:buFontTx/>
              <a:buChar char="•"/>
            </a:pPr>
            <a:r>
              <a:rPr lang="en-AU" sz="2000">
                <a:solidFill>
                  <a:srgbClr val="000000"/>
                </a:solidFill>
                <a:cs typeface="Times New Roman" pitchFamily="18" charset="0"/>
              </a:rPr>
              <a:t>controlling users’ access to resources based on their rights</a:t>
            </a:r>
          </a:p>
          <a:p>
            <a:pPr>
              <a:spcBef>
                <a:spcPct val="50000"/>
              </a:spcBef>
              <a:buFontTx/>
              <a:buChar char="•"/>
            </a:pPr>
            <a:r>
              <a:rPr lang="en-AU" sz="2000">
                <a:solidFill>
                  <a:srgbClr val="000000"/>
                </a:solidFill>
                <a:cs typeface="Times New Roman" pitchFamily="18" charset="0"/>
              </a:rPr>
              <a:t>managing print queues</a:t>
            </a:r>
          </a:p>
          <a:p>
            <a:pPr>
              <a:spcBef>
                <a:spcPct val="50000"/>
              </a:spcBef>
              <a:buFontTx/>
              <a:buChar char="•"/>
            </a:pPr>
            <a:r>
              <a:rPr lang="en-AU" sz="2000">
                <a:solidFill>
                  <a:srgbClr val="000000"/>
                </a:solidFill>
                <a:cs typeface="Times New Roman" pitchFamily="18" charset="0"/>
              </a:rPr>
              <a:t>doing backups</a:t>
            </a:r>
          </a:p>
          <a:p>
            <a:pPr>
              <a:spcBef>
                <a:spcPct val="50000"/>
              </a:spcBef>
              <a:buFontTx/>
              <a:buChar char="•"/>
            </a:pPr>
            <a:r>
              <a:rPr lang="en-AU" sz="2000">
                <a:solidFill>
                  <a:srgbClr val="000000"/>
                </a:solidFill>
                <a:cs typeface="Times New Roman" pitchFamily="18" charset="0"/>
              </a:rPr>
              <a:t>running centralised software such as virus scanners</a:t>
            </a:r>
          </a:p>
          <a:p>
            <a:pPr>
              <a:spcBef>
                <a:spcPct val="50000"/>
              </a:spcBef>
              <a:buFontTx/>
              <a:buChar char="•"/>
            </a:pPr>
            <a:r>
              <a:rPr lang="en-AU" sz="2000">
                <a:solidFill>
                  <a:srgbClr val="000000"/>
                </a:solidFill>
                <a:cs typeface="Times New Roman" pitchFamily="18" charset="0"/>
              </a:rPr>
              <a:t>running services like DHCP to give out IP addresses to workstations</a:t>
            </a:r>
          </a:p>
          <a:p>
            <a:pPr>
              <a:spcBef>
                <a:spcPct val="50000"/>
              </a:spcBef>
              <a:buFontTx/>
              <a:buChar char="•"/>
            </a:pPr>
            <a:r>
              <a:rPr lang="en-AU" sz="2000">
                <a:solidFill>
                  <a:srgbClr val="000000"/>
                </a:solidFill>
                <a:cs typeface="Times New Roman" pitchFamily="18" charset="0"/>
              </a:rPr>
              <a:t> controlling internet services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ext Box 2"/>
          <p:cNvSpPr txBox="1">
            <a:spLocks noChangeArrowheads="1"/>
          </p:cNvSpPr>
          <p:nvPr/>
        </p:nvSpPr>
        <p:spPr bwMode="auto">
          <a:xfrm>
            <a:off x="1371600" y="762000"/>
            <a:ext cx="6477000" cy="823913"/>
          </a:xfrm>
          <a:prstGeom prst="rect">
            <a:avLst/>
          </a:prstGeom>
          <a:noFill/>
          <a:ln w="9525">
            <a:noFill/>
            <a:miter lim="800000"/>
            <a:headEnd/>
            <a:tailEnd/>
          </a:ln>
          <a:effectLst/>
        </p:spPr>
        <p:txBody>
          <a:bodyPr>
            <a:spAutoFit/>
          </a:bodyPr>
          <a:lstStyle/>
          <a:p>
            <a:pPr>
              <a:spcBef>
                <a:spcPct val="50000"/>
              </a:spcBef>
            </a:pPr>
            <a:r>
              <a:rPr lang="en-AU" sz="4800">
                <a:effectLst>
                  <a:outerShdw blurRad="38100" dist="38100" dir="2700000" algn="tl">
                    <a:srgbClr val="C0C0C0"/>
                  </a:outerShdw>
                </a:effectLst>
              </a:rPr>
              <a:t>File Servers</a:t>
            </a:r>
          </a:p>
        </p:txBody>
      </p:sp>
      <p:sp>
        <p:nvSpPr>
          <p:cNvPr id="149507" name="Text Box 3"/>
          <p:cNvSpPr txBox="1">
            <a:spLocks noChangeArrowheads="1"/>
          </p:cNvSpPr>
          <p:nvPr/>
        </p:nvSpPr>
        <p:spPr bwMode="auto">
          <a:xfrm>
            <a:off x="304800" y="2057400"/>
            <a:ext cx="7543800" cy="1735138"/>
          </a:xfrm>
          <a:prstGeom prst="rect">
            <a:avLst/>
          </a:prstGeom>
          <a:noFill/>
          <a:ln w="9525">
            <a:noFill/>
            <a:miter lim="800000"/>
            <a:headEnd/>
            <a:tailEnd/>
          </a:ln>
          <a:effectLst/>
        </p:spPr>
        <p:txBody>
          <a:bodyPr>
            <a:spAutoFit/>
          </a:bodyPr>
          <a:lstStyle/>
          <a:p>
            <a:pPr>
              <a:spcBef>
                <a:spcPct val="50000"/>
              </a:spcBef>
            </a:pPr>
            <a:r>
              <a:rPr lang="en-AU">
                <a:solidFill>
                  <a:srgbClr val="000000"/>
                </a:solidFill>
                <a:cs typeface="Times New Roman" pitchFamily="18" charset="0"/>
              </a:rPr>
              <a:t>Servers don’t really have anything special in terms of hardware.</a:t>
            </a:r>
          </a:p>
          <a:p>
            <a:pPr>
              <a:spcBef>
                <a:spcPct val="50000"/>
              </a:spcBef>
            </a:pPr>
            <a:r>
              <a:rPr lang="en-AU">
                <a:solidFill>
                  <a:srgbClr val="000000"/>
                </a:solidFill>
                <a:cs typeface="Times New Roman" pitchFamily="18" charset="0"/>
              </a:rPr>
              <a:t>Expensive because of their high-quality components, and “scalability” (expandability).</a:t>
            </a:r>
          </a:p>
        </p:txBody>
      </p:sp>
      <p:sp>
        <p:nvSpPr>
          <p:cNvPr id="149508" name="Rectangle 4"/>
          <p:cNvSpPr>
            <a:spLocks noChangeArrowheads="1"/>
          </p:cNvSpPr>
          <p:nvPr/>
        </p:nvSpPr>
        <p:spPr bwMode="auto">
          <a:xfrm>
            <a:off x="304800" y="3810000"/>
            <a:ext cx="7924800" cy="1754326"/>
          </a:xfrm>
          <a:prstGeom prst="rect">
            <a:avLst/>
          </a:prstGeom>
          <a:noFill/>
          <a:ln w="9525">
            <a:noFill/>
            <a:miter lim="800000"/>
            <a:headEnd/>
            <a:tailEnd/>
          </a:ln>
          <a:effectLst/>
        </p:spPr>
        <p:txBody>
          <a:bodyPr>
            <a:spAutoFit/>
          </a:bodyPr>
          <a:lstStyle/>
          <a:p>
            <a:pPr>
              <a:spcBef>
                <a:spcPct val="50000"/>
              </a:spcBef>
              <a:buFontTx/>
              <a:buChar char="•"/>
            </a:pPr>
            <a:r>
              <a:rPr lang="en-AU" i="1" dirty="0">
                <a:solidFill>
                  <a:srgbClr val="000000"/>
                </a:solidFill>
                <a:cs typeface="Times New Roman" pitchFamily="18" charset="0"/>
              </a:rPr>
              <a:t>Memory</a:t>
            </a:r>
            <a:r>
              <a:rPr lang="en-AU" dirty="0">
                <a:solidFill>
                  <a:srgbClr val="000000"/>
                </a:solidFill>
                <a:cs typeface="Times New Roman" pitchFamily="18" charset="0"/>
              </a:rPr>
              <a:t> – servers need lots of RAM. Application servers require huge amounts of RAM to run programs for remote users.</a:t>
            </a:r>
          </a:p>
          <a:p>
            <a:pPr>
              <a:spcBef>
                <a:spcPct val="50000"/>
              </a:spcBef>
              <a:buFontTx/>
              <a:buChar char="•"/>
            </a:pPr>
            <a:r>
              <a:rPr lang="en-AU" i="1" dirty="0">
                <a:solidFill>
                  <a:srgbClr val="000000"/>
                </a:solidFill>
                <a:cs typeface="Times New Roman" pitchFamily="18" charset="0"/>
              </a:rPr>
              <a:t>Storage</a:t>
            </a:r>
            <a:r>
              <a:rPr lang="en-AU" dirty="0">
                <a:solidFill>
                  <a:srgbClr val="000000"/>
                </a:solidFill>
                <a:cs typeface="Times New Roman" pitchFamily="18" charset="0"/>
              </a:rPr>
              <a:t> –very large and fast hard disks – often RAID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1371600" y="762000"/>
            <a:ext cx="6477000" cy="823913"/>
          </a:xfrm>
          <a:prstGeom prst="rect">
            <a:avLst/>
          </a:prstGeom>
          <a:noFill/>
          <a:ln w="9525">
            <a:noFill/>
            <a:miter lim="800000"/>
            <a:headEnd/>
            <a:tailEnd/>
          </a:ln>
          <a:effectLst/>
        </p:spPr>
        <p:txBody>
          <a:bodyPr>
            <a:spAutoFit/>
          </a:bodyPr>
          <a:lstStyle/>
          <a:p>
            <a:pPr>
              <a:spcBef>
                <a:spcPct val="50000"/>
              </a:spcBef>
            </a:pPr>
            <a:r>
              <a:rPr lang="en-AU" sz="4800">
                <a:effectLst>
                  <a:outerShdw blurRad="38100" dist="38100" dir="2700000" algn="tl">
                    <a:srgbClr val="C0C0C0"/>
                  </a:outerShdw>
                </a:effectLst>
              </a:rPr>
              <a:t>File Servers - RAID</a:t>
            </a:r>
          </a:p>
        </p:txBody>
      </p:sp>
      <p:sp>
        <p:nvSpPr>
          <p:cNvPr id="151555" name="Text Box 3"/>
          <p:cNvSpPr txBox="1">
            <a:spLocks noChangeArrowheads="1"/>
          </p:cNvSpPr>
          <p:nvPr/>
        </p:nvSpPr>
        <p:spPr bwMode="auto">
          <a:xfrm>
            <a:off x="228600" y="1981200"/>
            <a:ext cx="6096000" cy="4656138"/>
          </a:xfrm>
          <a:prstGeom prst="rect">
            <a:avLst/>
          </a:prstGeom>
          <a:noFill/>
          <a:ln w="9525">
            <a:noFill/>
            <a:miter lim="800000"/>
            <a:headEnd/>
            <a:tailEnd/>
          </a:ln>
          <a:effectLst/>
        </p:spPr>
        <p:txBody>
          <a:bodyPr>
            <a:spAutoFit/>
          </a:bodyPr>
          <a:lstStyle/>
          <a:p>
            <a:pPr>
              <a:spcBef>
                <a:spcPct val="50000"/>
              </a:spcBef>
            </a:pPr>
            <a:r>
              <a:rPr lang="en-AU" i="1">
                <a:solidFill>
                  <a:srgbClr val="000000"/>
                </a:solidFill>
                <a:cs typeface="Times New Roman" pitchFamily="18" charset="0"/>
              </a:rPr>
              <a:t>Redundant Array of Independent [or Inexpensive] Disks</a:t>
            </a:r>
            <a:r>
              <a:rPr lang="en-AU">
                <a:solidFill>
                  <a:srgbClr val="000000"/>
                </a:solidFill>
                <a:cs typeface="Times New Roman" pitchFamily="18" charset="0"/>
              </a:rPr>
              <a:t>) arrays for reliability and/or speed.</a:t>
            </a:r>
          </a:p>
          <a:p>
            <a:pPr>
              <a:spcBef>
                <a:spcPct val="50000"/>
              </a:spcBef>
            </a:pPr>
            <a:r>
              <a:rPr lang="en-AU">
                <a:solidFill>
                  <a:srgbClr val="000000"/>
                </a:solidFill>
                <a:cs typeface="Times New Roman" pitchFamily="18" charset="0"/>
              </a:rPr>
              <a:t>RAID uses a group of hard disks that work as a single disk under a RAID controller.</a:t>
            </a:r>
          </a:p>
          <a:p>
            <a:pPr>
              <a:spcBef>
                <a:spcPct val="50000"/>
              </a:spcBef>
            </a:pPr>
            <a:r>
              <a:rPr lang="en-AU">
                <a:solidFill>
                  <a:srgbClr val="000000"/>
                </a:solidFill>
                <a:cs typeface="Times New Roman" pitchFamily="18" charset="0"/>
              </a:rPr>
              <a:t>Flavours of RAID: RAID0 to RAID5 offer increasing reliability and/or speed (at ever-increasing cost).  Includes mirroring (for reliability), error correction, and striping (for speed).</a:t>
            </a:r>
          </a:p>
          <a:p>
            <a:pPr>
              <a:spcBef>
                <a:spcPct val="50000"/>
              </a:spcBef>
            </a:pPr>
            <a:r>
              <a:rPr lang="en-AU">
                <a:solidFill>
                  <a:srgbClr val="000000"/>
                </a:solidFill>
                <a:cs typeface="Times New Roman" pitchFamily="18" charset="0"/>
              </a:rPr>
              <a:t>RAID disks are usually "Hot Swap".</a:t>
            </a:r>
          </a:p>
        </p:txBody>
      </p:sp>
      <p:pic>
        <p:nvPicPr>
          <p:cNvPr id="151557" name="Picture 5" descr="raid-little"/>
          <p:cNvPicPr>
            <a:picLocks noChangeAspect="1" noChangeArrowheads="1"/>
          </p:cNvPicPr>
          <p:nvPr/>
        </p:nvPicPr>
        <p:blipFill>
          <a:blip r:embed="rId2"/>
          <a:srcRect/>
          <a:stretch>
            <a:fillRect/>
          </a:stretch>
        </p:blipFill>
        <p:spPr bwMode="auto">
          <a:xfrm>
            <a:off x="6248400" y="1981200"/>
            <a:ext cx="2438400" cy="3251200"/>
          </a:xfrm>
          <a:prstGeom prst="rect">
            <a:avLst/>
          </a:prstGeom>
          <a:noFill/>
        </p:spPr>
      </p:pic>
      <p:sp>
        <p:nvSpPr>
          <p:cNvPr id="151558" name="Text Box 6"/>
          <p:cNvSpPr txBox="1">
            <a:spLocks noChangeArrowheads="1"/>
          </p:cNvSpPr>
          <p:nvPr/>
        </p:nvSpPr>
        <p:spPr bwMode="auto">
          <a:xfrm>
            <a:off x="6248400" y="5257800"/>
            <a:ext cx="2667000" cy="457200"/>
          </a:xfrm>
          <a:prstGeom prst="rect">
            <a:avLst/>
          </a:prstGeom>
          <a:noFill/>
          <a:ln w="9525">
            <a:noFill/>
            <a:miter lim="800000"/>
            <a:headEnd/>
            <a:tailEnd/>
          </a:ln>
          <a:effectLst/>
        </p:spPr>
        <p:txBody>
          <a:bodyPr>
            <a:spAutoFit/>
          </a:bodyPr>
          <a:lstStyle/>
          <a:p>
            <a:pPr>
              <a:spcBef>
                <a:spcPct val="50000"/>
              </a:spcBef>
            </a:pPr>
            <a:r>
              <a:rPr lang="en-AU"/>
              <a:t>3-disk raid array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619250" y="260350"/>
            <a:ext cx="6477000" cy="914400"/>
          </a:xfrm>
          <a:prstGeom prst="rect">
            <a:avLst/>
          </a:prstGeom>
          <a:noFill/>
          <a:ln w="9525">
            <a:noFill/>
            <a:miter lim="800000"/>
            <a:headEnd/>
            <a:tailEnd/>
          </a:ln>
          <a:effectLst/>
        </p:spPr>
        <p:txBody>
          <a:bodyPr>
            <a:spAutoFit/>
          </a:bodyPr>
          <a:lstStyle/>
          <a:p>
            <a:pPr>
              <a:spcBef>
                <a:spcPct val="50000"/>
              </a:spcBef>
            </a:pPr>
            <a:r>
              <a:rPr lang="en-AU" sz="5400" dirty="0">
                <a:effectLst>
                  <a:outerShdw blurRad="38100" dist="38100" dir="2700000" algn="tl">
                    <a:srgbClr val="C0C0C0"/>
                  </a:outerShdw>
                </a:effectLst>
              </a:rPr>
              <a:t>Network </a:t>
            </a:r>
            <a:r>
              <a:rPr lang="en-AU" sz="5400" dirty="0" smtClean="0">
                <a:effectLst>
                  <a:outerShdw blurRad="38100" dist="38100" dir="2700000" algn="tl">
                    <a:srgbClr val="C0C0C0"/>
                  </a:outerShdw>
                </a:effectLst>
              </a:rPr>
              <a:t>Software</a:t>
            </a:r>
            <a:endParaRPr lang="en-AU" sz="5400" dirty="0">
              <a:effectLst>
                <a:outerShdw blurRad="38100" dist="38100" dir="2700000" algn="tl">
                  <a:srgbClr val="C0C0C0"/>
                </a:outerShdw>
              </a:effectLst>
            </a:endParaRPr>
          </a:p>
        </p:txBody>
      </p:sp>
      <p:sp>
        <p:nvSpPr>
          <p:cNvPr id="128003" name="Text Box 3"/>
          <p:cNvSpPr txBox="1">
            <a:spLocks noChangeArrowheads="1"/>
          </p:cNvSpPr>
          <p:nvPr/>
        </p:nvSpPr>
        <p:spPr bwMode="auto">
          <a:xfrm>
            <a:off x="1619250" y="1341438"/>
            <a:ext cx="7096154" cy="5047536"/>
          </a:xfrm>
          <a:prstGeom prst="rect">
            <a:avLst/>
          </a:prstGeom>
          <a:noFill/>
          <a:ln w="9525">
            <a:noFill/>
            <a:miter lim="800000"/>
            <a:headEnd/>
            <a:tailEnd/>
          </a:ln>
          <a:effectLst/>
        </p:spPr>
        <p:txBody>
          <a:bodyPr wrap="square">
            <a:spAutoFit/>
          </a:bodyPr>
          <a:lstStyle/>
          <a:p>
            <a:pPr>
              <a:spcBef>
                <a:spcPct val="50000"/>
              </a:spcBef>
            </a:pPr>
            <a:r>
              <a:rPr lang="en-AU" sz="2800" b="1" dirty="0" smtClean="0"/>
              <a:t>Web client software:</a:t>
            </a:r>
          </a:p>
          <a:p>
            <a:pPr>
              <a:spcBef>
                <a:spcPct val="50000"/>
              </a:spcBef>
              <a:buFont typeface="Arial" pitchFamily="34" charset="0"/>
              <a:buChar char="•"/>
            </a:pPr>
            <a:r>
              <a:rPr lang="en-AU" sz="2800" dirty="0" smtClean="0">
                <a:cs typeface="Times New Roman" pitchFamily="18" charset="0"/>
              </a:rPr>
              <a:t>Web browser</a:t>
            </a:r>
          </a:p>
          <a:p>
            <a:pPr>
              <a:spcBef>
                <a:spcPct val="50000"/>
              </a:spcBef>
              <a:buFont typeface="Arial" pitchFamily="34" charset="0"/>
              <a:buChar char="•"/>
            </a:pPr>
            <a:r>
              <a:rPr lang="en-AU" sz="2800" dirty="0" smtClean="0">
                <a:cs typeface="Times New Roman" pitchFamily="18" charset="0"/>
              </a:rPr>
              <a:t>Electronic mail</a:t>
            </a:r>
          </a:p>
          <a:p>
            <a:pPr>
              <a:spcBef>
                <a:spcPct val="50000"/>
              </a:spcBef>
              <a:buFont typeface="Arial" pitchFamily="34" charset="0"/>
              <a:buChar char="•"/>
            </a:pPr>
            <a:r>
              <a:rPr lang="en-AU" sz="2800" dirty="0" smtClean="0">
                <a:cs typeface="Times New Roman" pitchFamily="18" charset="0"/>
              </a:rPr>
              <a:t>Videoconferencing</a:t>
            </a:r>
          </a:p>
          <a:p>
            <a:pPr>
              <a:spcBef>
                <a:spcPct val="50000"/>
              </a:spcBef>
              <a:buFont typeface="Arial" pitchFamily="34" charset="0"/>
              <a:buChar char="•"/>
            </a:pPr>
            <a:r>
              <a:rPr lang="en-AU" sz="2800" dirty="0" smtClean="0">
                <a:cs typeface="Times New Roman" pitchFamily="18" charset="0"/>
              </a:rPr>
              <a:t>Instant messaging</a:t>
            </a:r>
          </a:p>
          <a:p>
            <a:pPr>
              <a:spcBef>
                <a:spcPct val="50000"/>
              </a:spcBef>
              <a:buFont typeface="Arial" pitchFamily="34" charset="0"/>
              <a:buChar char="•"/>
            </a:pPr>
            <a:r>
              <a:rPr lang="en-AU" sz="2800" dirty="0" smtClean="0">
                <a:cs typeface="Times New Roman" pitchFamily="18" charset="0"/>
              </a:rPr>
              <a:t>Chat room</a:t>
            </a:r>
          </a:p>
          <a:p>
            <a:pPr>
              <a:spcBef>
                <a:spcPct val="50000"/>
              </a:spcBef>
            </a:pPr>
            <a:endParaRPr lang="en-AU" sz="2800" dirty="0">
              <a:cs typeface="Times New Roman" pitchFamily="18" charset="0"/>
            </a:endParaRPr>
          </a:p>
          <a:p>
            <a:pPr>
              <a:spcBef>
                <a:spcPct val="50000"/>
              </a:spcBef>
            </a:pPr>
            <a:endParaRPr lang="en-AU" sz="2800" dirty="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619250" y="260350"/>
            <a:ext cx="6477000" cy="1323439"/>
          </a:xfrm>
          <a:prstGeom prst="rect">
            <a:avLst/>
          </a:prstGeom>
          <a:noFill/>
          <a:ln w="9525">
            <a:noFill/>
            <a:miter lim="800000"/>
            <a:headEnd/>
            <a:tailEnd/>
          </a:ln>
          <a:effectLst/>
        </p:spPr>
        <p:txBody>
          <a:bodyPr>
            <a:spAutoFit/>
          </a:bodyPr>
          <a:lstStyle/>
          <a:p>
            <a:pPr>
              <a:spcBef>
                <a:spcPct val="50000"/>
              </a:spcBef>
            </a:pPr>
            <a:r>
              <a:rPr lang="en-AU" sz="4000" dirty="0" smtClean="0">
                <a:effectLst>
                  <a:outerShdw blurRad="38100" dist="38100" dir="2700000" algn="tl">
                    <a:srgbClr val="C0C0C0"/>
                  </a:outerShdw>
                </a:effectLst>
              </a:rPr>
              <a:t>Software for setting up websites</a:t>
            </a:r>
            <a:endParaRPr lang="en-AU" sz="4000" dirty="0">
              <a:effectLst>
                <a:outerShdw blurRad="38100" dist="38100" dir="2700000" algn="tl">
                  <a:srgbClr val="C0C0C0"/>
                </a:outerShdw>
              </a:effectLst>
            </a:endParaRPr>
          </a:p>
        </p:txBody>
      </p:sp>
      <p:sp>
        <p:nvSpPr>
          <p:cNvPr id="128003" name="Text Box 3"/>
          <p:cNvSpPr txBox="1">
            <a:spLocks noChangeArrowheads="1"/>
          </p:cNvSpPr>
          <p:nvPr/>
        </p:nvSpPr>
        <p:spPr bwMode="auto">
          <a:xfrm>
            <a:off x="1071538" y="1571612"/>
            <a:ext cx="7643866" cy="5047536"/>
          </a:xfrm>
          <a:prstGeom prst="rect">
            <a:avLst/>
          </a:prstGeom>
          <a:noFill/>
          <a:ln w="9525">
            <a:noFill/>
            <a:miter lim="800000"/>
            <a:headEnd/>
            <a:tailEnd/>
          </a:ln>
          <a:effectLst/>
        </p:spPr>
        <p:txBody>
          <a:bodyPr wrap="square">
            <a:spAutoFit/>
          </a:bodyPr>
          <a:lstStyle/>
          <a:p>
            <a:pPr>
              <a:spcBef>
                <a:spcPct val="50000"/>
              </a:spcBef>
            </a:pPr>
            <a:endParaRPr lang="en-AU" sz="2800" dirty="0" smtClean="0"/>
          </a:p>
          <a:p>
            <a:pPr>
              <a:spcBef>
                <a:spcPct val="50000"/>
              </a:spcBef>
              <a:buFont typeface="Arial" pitchFamily="34" charset="0"/>
              <a:buChar char="•"/>
            </a:pPr>
            <a:r>
              <a:rPr lang="en-AU" sz="2800" dirty="0" smtClean="0"/>
              <a:t>http protocol; standard for transmitting &amp; receiving information on the internet.</a:t>
            </a:r>
          </a:p>
          <a:p>
            <a:pPr>
              <a:spcBef>
                <a:spcPct val="50000"/>
              </a:spcBef>
              <a:buFont typeface="Arial" pitchFamily="34" charset="0"/>
              <a:buChar char="•"/>
            </a:pPr>
            <a:r>
              <a:rPr lang="en-AU" sz="2800" dirty="0" smtClean="0">
                <a:cs typeface="Times New Roman" pitchFamily="18" charset="0"/>
              </a:rPr>
              <a:t>Web Server software, </a:t>
            </a:r>
            <a:r>
              <a:rPr lang="en-AU" sz="2800" dirty="0" err="1" smtClean="0">
                <a:cs typeface="Times New Roman" pitchFamily="18" charset="0"/>
              </a:rPr>
              <a:t>eg</a:t>
            </a:r>
            <a:r>
              <a:rPr lang="en-AU" sz="2800" dirty="0" smtClean="0">
                <a:cs typeface="Times New Roman" pitchFamily="18" charset="0"/>
              </a:rPr>
              <a:t>. </a:t>
            </a:r>
            <a:r>
              <a:rPr lang="en-AU" sz="2800" dirty="0" err="1" smtClean="0">
                <a:cs typeface="Times New Roman" pitchFamily="18" charset="0"/>
              </a:rPr>
              <a:t>microsoft</a:t>
            </a:r>
            <a:r>
              <a:rPr lang="en-AU" sz="2800" dirty="0" smtClean="0">
                <a:cs typeface="Times New Roman" pitchFamily="18" charset="0"/>
              </a:rPr>
              <a:t> internet information services, (IIS)</a:t>
            </a:r>
          </a:p>
          <a:p>
            <a:pPr>
              <a:spcBef>
                <a:spcPct val="50000"/>
              </a:spcBef>
              <a:buFont typeface="Arial" pitchFamily="34" charset="0"/>
              <a:buChar char="•"/>
            </a:pPr>
            <a:r>
              <a:rPr lang="en-AU" sz="2800" dirty="0" smtClean="0">
                <a:cs typeface="Times New Roman" pitchFamily="18" charset="0"/>
              </a:rPr>
              <a:t>This provides content in form of html documents, images, etc.</a:t>
            </a:r>
          </a:p>
          <a:p>
            <a:pPr>
              <a:spcBef>
                <a:spcPct val="50000"/>
              </a:spcBef>
            </a:pPr>
            <a:endParaRPr lang="en-AU" sz="2800" dirty="0">
              <a:cs typeface="Times New Roman" pitchFamily="18" charset="0"/>
            </a:endParaRPr>
          </a:p>
          <a:p>
            <a:pPr>
              <a:spcBef>
                <a:spcPct val="50000"/>
              </a:spcBef>
            </a:pPr>
            <a:endParaRPr lang="en-AU" sz="2800" dirty="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619250" y="260350"/>
            <a:ext cx="6477000" cy="1323439"/>
          </a:xfrm>
          <a:prstGeom prst="rect">
            <a:avLst/>
          </a:prstGeom>
          <a:noFill/>
          <a:ln w="9525">
            <a:noFill/>
            <a:miter lim="800000"/>
            <a:headEnd/>
            <a:tailEnd/>
          </a:ln>
          <a:effectLst/>
        </p:spPr>
        <p:txBody>
          <a:bodyPr>
            <a:spAutoFit/>
          </a:bodyPr>
          <a:lstStyle/>
          <a:p>
            <a:pPr>
              <a:spcBef>
                <a:spcPct val="50000"/>
              </a:spcBef>
            </a:pPr>
            <a:r>
              <a:rPr lang="en-AU" sz="4000" dirty="0" smtClean="0">
                <a:effectLst>
                  <a:outerShdw blurRad="38100" dist="38100" dir="2700000" algn="tl">
                    <a:srgbClr val="C0C0C0"/>
                  </a:outerShdw>
                </a:effectLst>
              </a:rPr>
              <a:t>Software for setting up websites</a:t>
            </a:r>
            <a:endParaRPr lang="en-AU" sz="4000" dirty="0">
              <a:effectLst>
                <a:outerShdw blurRad="38100" dist="38100" dir="2700000" algn="tl">
                  <a:srgbClr val="C0C0C0"/>
                </a:outerShdw>
              </a:effectLst>
            </a:endParaRPr>
          </a:p>
        </p:txBody>
      </p:sp>
      <p:sp>
        <p:nvSpPr>
          <p:cNvPr id="128003" name="Text Box 3"/>
          <p:cNvSpPr txBox="1">
            <a:spLocks noChangeArrowheads="1"/>
          </p:cNvSpPr>
          <p:nvPr/>
        </p:nvSpPr>
        <p:spPr bwMode="auto">
          <a:xfrm>
            <a:off x="1071538" y="1571612"/>
            <a:ext cx="7715304" cy="5262979"/>
          </a:xfrm>
          <a:prstGeom prst="rect">
            <a:avLst/>
          </a:prstGeom>
          <a:noFill/>
          <a:ln w="9525">
            <a:noFill/>
            <a:miter lim="800000"/>
            <a:headEnd/>
            <a:tailEnd/>
          </a:ln>
          <a:effectLst/>
        </p:spPr>
        <p:txBody>
          <a:bodyPr wrap="square">
            <a:spAutoFit/>
          </a:bodyPr>
          <a:lstStyle/>
          <a:p>
            <a:pPr>
              <a:spcBef>
                <a:spcPct val="50000"/>
              </a:spcBef>
            </a:pPr>
            <a:endParaRPr lang="en-AU" sz="2800" dirty="0" smtClean="0"/>
          </a:p>
          <a:p>
            <a:pPr>
              <a:spcBef>
                <a:spcPct val="50000"/>
              </a:spcBef>
            </a:pPr>
            <a:r>
              <a:rPr lang="en-AU" sz="2800" dirty="0" smtClean="0"/>
              <a:t>a </a:t>
            </a:r>
            <a:r>
              <a:rPr lang="en-AU" sz="2800" b="1" dirty="0" smtClean="0"/>
              <a:t>proxy server</a:t>
            </a:r>
            <a:r>
              <a:rPr lang="en-AU" sz="2800" dirty="0" smtClean="0"/>
              <a:t> is a server that acts as an intermediary for requests from clients seeking resources from other servers. A client connects to the proxy server, requesting some service, such as a file, connection, web page, or other resource, available from a different server.</a:t>
            </a:r>
          </a:p>
          <a:p>
            <a:pPr>
              <a:spcBef>
                <a:spcPct val="50000"/>
              </a:spcBef>
            </a:pPr>
            <a:endParaRPr lang="en-AU" sz="2800" dirty="0">
              <a:cs typeface="Times New Roman" pitchFamily="18" charset="0"/>
            </a:endParaRPr>
          </a:p>
          <a:p>
            <a:pPr>
              <a:spcBef>
                <a:spcPct val="50000"/>
              </a:spcBef>
            </a:pPr>
            <a:endParaRPr lang="en-AU" sz="1400" dirty="0" smtClean="0"/>
          </a:p>
          <a:p>
            <a:pPr>
              <a:spcBef>
                <a:spcPct val="50000"/>
              </a:spcBef>
            </a:pPr>
            <a:endParaRPr lang="en-AU" sz="1400" dirty="0"/>
          </a:p>
          <a:p>
            <a:pPr>
              <a:spcBef>
                <a:spcPct val="50000"/>
              </a:spcBef>
            </a:pPr>
            <a:endParaRPr lang="en-AU" sz="1400" dirty="0" smtClean="0"/>
          </a:p>
          <a:p>
            <a:pPr>
              <a:spcBef>
                <a:spcPct val="50000"/>
              </a:spcBef>
            </a:pPr>
            <a:r>
              <a:rPr lang="en-AU" sz="1400" dirty="0" smtClean="0"/>
              <a:t>the computer in the middle acts as the proxy server between the other two</a:t>
            </a:r>
            <a:endParaRPr lang="en-AU" sz="1400" dirty="0">
              <a:cs typeface="Times New Roman" pitchFamily="18" charset="0"/>
            </a:endParaRPr>
          </a:p>
        </p:txBody>
      </p:sp>
      <p:pic>
        <p:nvPicPr>
          <p:cNvPr id="4" name="Picture 3" descr="350px-Schematic_Proxy_Server_svg.png"/>
          <p:cNvPicPr>
            <a:picLocks noChangeAspect="1"/>
          </p:cNvPicPr>
          <p:nvPr/>
        </p:nvPicPr>
        <p:blipFill>
          <a:blip r:embed="rId2"/>
          <a:stretch>
            <a:fillRect/>
          </a:stretch>
        </p:blipFill>
        <p:spPr>
          <a:xfrm>
            <a:off x="2714612" y="5072074"/>
            <a:ext cx="3333750" cy="13144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619250" y="260350"/>
            <a:ext cx="6477000" cy="1323439"/>
          </a:xfrm>
          <a:prstGeom prst="rect">
            <a:avLst/>
          </a:prstGeom>
          <a:noFill/>
          <a:ln w="9525">
            <a:noFill/>
            <a:miter lim="800000"/>
            <a:headEnd/>
            <a:tailEnd/>
          </a:ln>
          <a:effectLst/>
        </p:spPr>
        <p:txBody>
          <a:bodyPr>
            <a:spAutoFit/>
          </a:bodyPr>
          <a:lstStyle/>
          <a:p>
            <a:pPr>
              <a:spcBef>
                <a:spcPct val="50000"/>
              </a:spcBef>
            </a:pPr>
            <a:r>
              <a:rPr lang="en-AU" sz="4000" dirty="0" smtClean="0">
                <a:effectLst>
                  <a:outerShdw blurRad="38100" dist="38100" dir="2700000" algn="tl">
                    <a:srgbClr val="C0C0C0"/>
                  </a:outerShdw>
                </a:effectLst>
              </a:rPr>
              <a:t>Software for setting up websites: proxy server </a:t>
            </a:r>
            <a:endParaRPr lang="en-AU" sz="4000" dirty="0">
              <a:effectLst>
                <a:outerShdw blurRad="38100" dist="38100" dir="2700000" algn="tl">
                  <a:srgbClr val="C0C0C0"/>
                </a:outerShdw>
              </a:effectLst>
            </a:endParaRPr>
          </a:p>
        </p:txBody>
      </p:sp>
      <p:sp>
        <p:nvSpPr>
          <p:cNvPr id="128003" name="Text Box 3"/>
          <p:cNvSpPr txBox="1">
            <a:spLocks noChangeArrowheads="1"/>
          </p:cNvSpPr>
          <p:nvPr/>
        </p:nvSpPr>
        <p:spPr bwMode="auto">
          <a:xfrm>
            <a:off x="1071538" y="1571612"/>
            <a:ext cx="7715304" cy="5539978"/>
          </a:xfrm>
          <a:prstGeom prst="rect">
            <a:avLst/>
          </a:prstGeom>
          <a:noFill/>
          <a:ln w="9525">
            <a:noFill/>
            <a:miter lim="800000"/>
            <a:headEnd/>
            <a:tailEnd/>
          </a:ln>
          <a:effectLst/>
        </p:spPr>
        <p:txBody>
          <a:bodyPr wrap="square">
            <a:spAutoFit/>
          </a:bodyPr>
          <a:lstStyle/>
          <a:p>
            <a:pPr>
              <a:buFont typeface="Arial" pitchFamily="34" charset="0"/>
              <a:buChar char="•"/>
            </a:pPr>
            <a:r>
              <a:rPr lang="en-AU" dirty="0" smtClean="0"/>
              <a:t>A proxy server has a large variety of potential purposes, including:</a:t>
            </a:r>
          </a:p>
          <a:p>
            <a:pPr>
              <a:buFont typeface="Arial" pitchFamily="34" charset="0"/>
              <a:buChar char="•"/>
            </a:pPr>
            <a:r>
              <a:rPr lang="en-AU" dirty="0" smtClean="0"/>
              <a:t>To keep machines behind it anonymous, (security)</a:t>
            </a:r>
          </a:p>
          <a:p>
            <a:pPr>
              <a:buFont typeface="Arial" pitchFamily="34" charset="0"/>
              <a:buChar char="•"/>
            </a:pPr>
            <a:r>
              <a:rPr lang="en-AU" dirty="0" smtClean="0"/>
              <a:t>To speed up access to resources (using caching). Web proxies are commonly used to cache web pages from a web server.</a:t>
            </a:r>
          </a:p>
          <a:p>
            <a:pPr>
              <a:buFont typeface="Arial" pitchFamily="34" charset="0"/>
              <a:buChar char="•"/>
            </a:pPr>
            <a:r>
              <a:rPr lang="en-AU" dirty="0" smtClean="0"/>
              <a:t>To apply access policy to network services or content, e.g. to block undesired sites. </a:t>
            </a:r>
          </a:p>
          <a:p>
            <a:pPr>
              <a:buFont typeface="Arial" pitchFamily="34" charset="0"/>
              <a:buChar char="•"/>
            </a:pPr>
            <a:r>
              <a:rPr lang="en-AU" dirty="0" smtClean="0"/>
              <a:t>To log / audit usage, i.e. to provide company employee Internet usage reporting. </a:t>
            </a:r>
          </a:p>
          <a:p>
            <a:pPr>
              <a:buFont typeface="Arial" pitchFamily="34" charset="0"/>
              <a:buChar char="•"/>
            </a:pPr>
            <a:r>
              <a:rPr lang="en-AU" dirty="0" smtClean="0"/>
              <a:t>To bypass security/ parental controls. </a:t>
            </a:r>
          </a:p>
          <a:p>
            <a:pPr>
              <a:buFont typeface="Arial" pitchFamily="34" charset="0"/>
              <a:buChar char="•"/>
            </a:pPr>
            <a:r>
              <a:rPr lang="en-AU" dirty="0" smtClean="0"/>
              <a:t>To scan transmitted content for malware before delivery. </a:t>
            </a:r>
          </a:p>
          <a:p>
            <a:pPr>
              <a:spcBef>
                <a:spcPct val="50000"/>
              </a:spcBef>
            </a:pPr>
            <a:endParaRPr lang="en-AU" sz="2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1619250" y="260350"/>
            <a:ext cx="6477000" cy="1323439"/>
          </a:xfrm>
          <a:prstGeom prst="rect">
            <a:avLst/>
          </a:prstGeom>
          <a:noFill/>
          <a:ln w="9525">
            <a:noFill/>
            <a:miter lim="800000"/>
            <a:headEnd/>
            <a:tailEnd/>
          </a:ln>
          <a:effectLst/>
        </p:spPr>
        <p:txBody>
          <a:bodyPr>
            <a:spAutoFit/>
          </a:bodyPr>
          <a:lstStyle/>
          <a:p>
            <a:pPr>
              <a:spcBef>
                <a:spcPct val="50000"/>
              </a:spcBef>
            </a:pPr>
            <a:r>
              <a:rPr lang="en-AU" sz="4000" dirty="0" smtClean="0">
                <a:effectLst>
                  <a:outerShdw blurRad="38100" dist="38100" dir="2700000" algn="tl">
                    <a:srgbClr val="C0C0C0"/>
                  </a:outerShdw>
                </a:effectLst>
              </a:rPr>
              <a:t>Software for setting up websites: </a:t>
            </a:r>
            <a:r>
              <a:rPr lang="en-AU" sz="4000" dirty="0" err="1" smtClean="0">
                <a:effectLst>
                  <a:outerShdw blurRad="38100" dist="38100" dir="2700000" algn="tl">
                    <a:srgbClr val="C0C0C0"/>
                  </a:outerShdw>
                </a:effectLst>
              </a:rPr>
              <a:t>contd</a:t>
            </a:r>
            <a:endParaRPr lang="en-AU" sz="4000" dirty="0">
              <a:effectLst>
                <a:outerShdw blurRad="38100" dist="38100" dir="2700000" algn="tl">
                  <a:srgbClr val="C0C0C0"/>
                </a:outerShdw>
              </a:effectLst>
            </a:endParaRPr>
          </a:p>
        </p:txBody>
      </p:sp>
      <p:sp>
        <p:nvSpPr>
          <p:cNvPr id="4" name="TextBox 3"/>
          <p:cNvSpPr txBox="1"/>
          <p:nvPr/>
        </p:nvSpPr>
        <p:spPr>
          <a:xfrm>
            <a:off x="857224" y="2143116"/>
            <a:ext cx="7715304" cy="3046988"/>
          </a:xfrm>
          <a:prstGeom prst="rect">
            <a:avLst/>
          </a:prstGeom>
          <a:noFill/>
        </p:spPr>
        <p:txBody>
          <a:bodyPr wrap="square" rtlCol="0">
            <a:spAutoFit/>
          </a:bodyPr>
          <a:lstStyle/>
          <a:p>
            <a:pPr>
              <a:buFont typeface="Arial" pitchFamily="34" charset="0"/>
              <a:buChar char="•"/>
            </a:pPr>
            <a:r>
              <a:rPr lang="en-AU" dirty="0" smtClean="0"/>
              <a:t>SMTP</a:t>
            </a:r>
          </a:p>
          <a:p>
            <a:pPr>
              <a:buFont typeface="Arial" pitchFamily="34" charset="0"/>
              <a:buChar char="•"/>
            </a:pPr>
            <a:r>
              <a:rPr lang="en-AU" dirty="0" smtClean="0"/>
              <a:t>Post Office Protocol, (POP3)</a:t>
            </a:r>
          </a:p>
          <a:p>
            <a:pPr>
              <a:buFont typeface="Arial" pitchFamily="34" charset="0"/>
              <a:buChar char="•"/>
            </a:pPr>
            <a:r>
              <a:rPr lang="en-AU" dirty="0" smtClean="0"/>
              <a:t>File transfer Protocol, (FTP)</a:t>
            </a:r>
          </a:p>
          <a:p>
            <a:pPr>
              <a:buFont typeface="Arial" pitchFamily="34" charset="0"/>
              <a:buChar char="•"/>
            </a:pPr>
            <a:r>
              <a:rPr lang="en-AU" dirty="0" smtClean="0"/>
              <a:t>Web software applications, </a:t>
            </a:r>
            <a:r>
              <a:rPr lang="en-AU" dirty="0" err="1" smtClean="0"/>
              <a:t>eg</a:t>
            </a:r>
            <a:r>
              <a:rPr lang="en-AU" dirty="0" smtClean="0"/>
              <a:t>. blogging software, </a:t>
            </a:r>
            <a:r>
              <a:rPr lang="en-AU" dirty="0" err="1" smtClean="0"/>
              <a:t>forums,wikis</a:t>
            </a:r>
            <a:r>
              <a:rPr lang="en-AU" dirty="0" smtClean="0"/>
              <a:t>.</a:t>
            </a:r>
          </a:p>
          <a:p>
            <a:pPr>
              <a:buFont typeface="Arial" pitchFamily="34" charset="0"/>
              <a:buChar char="•"/>
            </a:pPr>
            <a:r>
              <a:rPr lang="en-AU" dirty="0" smtClean="0"/>
              <a:t>Cross-platform web software</a:t>
            </a:r>
          </a:p>
          <a:p>
            <a:pPr>
              <a:buFont typeface="Arial" pitchFamily="34" charset="0"/>
              <a:buChar char="•"/>
            </a:pPr>
            <a:r>
              <a:rPr lang="en-AU" dirty="0"/>
              <a:t>	</a:t>
            </a:r>
            <a:r>
              <a:rPr lang="en-AU" dirty="0" smtClean="0"/>
              <a:t>Flash</a:t>
            </a:r>
          </a:p>
          <a:p>
            <a:pPr>
              <a:buFont typeface="Arial" pitchFamily="34" charset="0"/>
              <a:buChar char="•"/>
            </a:pPr>
            <a:r>
              <a:rPr lang="en-AU" dirty="0"/>
              <a:t>	</a:t>
            </a:r>
            <a:r>
              <a:rPr lang="en-AU" dirty="0" smtClean="0"/>
              <a:t>java</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1619250" y="188913"/>
            <a:ext cx="6477000" cy="914400"/>
          </a:xfrm>
          <a:prstGeom prst="rect">
            <a:avLst/>
          </a:prstGeom>
          <a:noFill/>
          <a:ln w="9525">
            <a:noFill/>
            <a:miter lim="800000"/>
            <a:headEnd/>
            <a:tailEnd/>
          </a:ln>
          <a:effectLst/>
        </p:spPr>
        <p:txBody>
          <a:bodyPr>
            <a:spAutoFit/>
          </a:bodyPr>
          <a:lstStyle/>
          <a:p>
            <a:pPr>
              <a:spcBef>
                <a:spcPct val="50000"/>
              </a:spcBef>
            </a:pPr>
            <a:r>
              <a:rPr lang="en-AU" sz="5400" dirty="0" smtClean="0">
                <a:effectLst>
                  <a:outerShdw blurRad="38100" dist="38100" dir="2700000" algn="tl">
                    <a:srgbClr val="C0C0C0"/>
                  </a:outerShdw>
                </a:effectLst>
              </a:rPr>
              <a:t>Hardware</a:t>
            </a:r>
            <a:endParaRPr lang="en-AU" sz="5400" dirty="0">
              <a:effectLst>
                <a:outerShdw blurRad="38100" dist="38100" dir="2700000" algn="tl">
                  <a:srgbClr val="C0C0C0"/>
                </a:outerShdw>
              </a:effectLst>
            </a:endParaRPr>
          </a:p>
        </p:txBody>
      </p:sp>
      <p:sp>
        <p:nvSpPr>
          <p:cNvPr id="129027" name="Text Box 3"/>
          <p:cNvSpPr txBox="1">
            <a:spLocks noChangeArrowheads="1"/>
          </p:cNvSpPr>
          <p:nvPr/>
        </p:nvSpPr>
        <p:spPr bwMode="auto">
          <a:xfrm>
            <a:off x="1403350" y="1196975"/>
            <a:ext cx="6324600" cy="5078313"/>
          </a:xfrm>
          <a:prstGeom prst="rect">
            <a:avLst/>
          </a:prstGeom>
          <a:noFill/>
          <a:ln w="9525">
            <a:noFill/>
            <a:miter lim="800000"/>
            <a:headEnd/>
            <a:tailEnd/>
          </a:ln>
          <a:effectLst/>
        </p:spPr>
        <p:txBody>
          <a:bodyPr>
            <a:spAutoFit/>
          </a:bodyPr>
          <a:lstStyle/>
          <a:p>
            <a:pPr>
              <a:spcBef>
                <a:spcPct val="50000"/>
              </a:spcBef>
              <a:buFontTx/>
              <a:buChar char="•"/>
            </a:pPr>
            <a:r>
              <a:rPr lang="en-AU" dirty="0">
                <a:cs typeface="Times New Roman" pitchFamily="18" charset="0"/>
              </a:rPr>
              <a:t>The Network interface card (NIC) allows a stand-alone computer to connect to a network.  These can be cabled,  or wireless (radio) cards.</a:t>
            </a:r>
          </a:p>
          <a:p>
            <a:pPr>
              <a:spcBef>
                <a:spcPct val="50000"/>
              </a:spcBef>
              <a:buFontTx/>
              <a:buChar char="•"/>
            </a:pPr>
            <a:r>
              <a:rPr lang="en-AU" dirty="0" smtClean="0">
                <a:cs typeface="Times New Roman" pitchFamily="18" charset="0"/>
              </a:rPr>
              <a:t>Wireless access point, WAP </a:t>
            </a:r>
            <a:r>
              <a:rPr lang="en-AU" dirty="0">
                <a:cs typeface="Times New Roman" pitchFamily="18" charset="0"/>
              </a:rPr>
              <a:t>connects wireless communication devices to a wired or wireless network</a:t>
            </a:r>
          </a:p>
          <a:p>
            <a:pPr>
              <a:spcBef>
                <a:spcPct val="50000"/>
              </a:spcBef>
              <a:buFontTx/>
              <a:buChar char="•"/>
            </a:pPr>
            <a:r>
              <a:rPr lang="en-AU" dirty="0" smtClean="0">
                <a:cs typeface="Times New Roman" pitchFamily="18" charset="0"/>
              </a:rPr>
              <a:t>Roaming, process of moving around a wireless network</a:t>
            </a:r>
          </a:p>
          <a:p>
            <a:pPr>
              <a:spcBef>
                <a:spcPct val="50000"/>
              </a:spcBef>
              <a:buFontTx/>
              <a:buChar char="•"/>
            </a:pPr>
            <a:r>
              <a:rPr lang="en-AU" dirty="0" smtClean="0">
                <a:cs typeface="Times New Roman" pitchFamily="18" charset="0"/>
              </a:rPr>
              <a:t>Hot spot, a location where user with wireless enabled device can communicate with a WAP.</a:t>
            </a:r>
            <a:endParaRPr lang="en-AU" dirty="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1676400" y="838200"/>
            <a:ext cx="6477000" cy="923330"/>
          </a:xfrm>
          <a:prstGeom prst="rect">
            <a:avLst/>
          </a:prstGeom>
          <a:noFill/>
          <a:ln w="9525">
            <a:noFill/>
            <a:miter lim="800000"/>
            <a:headEnd/>
            <a:tailEnd/>
          </a:ln>
          <a:effectLst/>
        </p:spPr>
        <p:txBody>
          <a:bodyPr>
            <a:spAutoFit/>
          </a:bodyPr>
          <a:lstStyle/>
          <a:p>
            <a:pPr>
              <a:spcBef>
                <a:spcPct val="50000"/>
              </a:spcBef>
            </a:pPr>
            <a:r>
              <a:rPr lang="en-AU" sz="5400" dirty="0">
                <a:effectLst>
                  <a:outerShdw blurRad="38100" dist="38100" dir="2700000" algn="tl">
                    <a:srgbClr val="C0C0C0"/>
                  </a:outerShdw>
                </a:effectLst>
              </a:rPr>
              <a:t>Hardware </a:t>
            </a:r>
            <a:r>
              <a:rPr lang="en-AU" sz="5400" dirty="0" smtClean="0">
                <a:effectLst>
                  <a:outerShdw blurRad="38100" dist="38100" dir="2700000" algn="tl">
                    <a:srgbClr val="C0C0C0"/>
                  </a:outerShdw>
                </a:effectLst>
              </a:rPr>
              <a:t>–Switches</a:t>
            </a:r>
            <a:endParaRPr lang="en-AU" sz="5400" dirty="0">
              <a:effectLst>
                <a:outerShdw blurRad="38100" dist="38100" dir="2700000" algn="tl">
                  <a:srgbClr val="C0C0C0"/>
                </a:outerShdw>
              </a:effectLst>
            </a:endParaRPr>
          </a:p>
        </p:txBody>
      </p:sp>
      <p:sp>
        <p:nvSpPr>
          <p:cNvPr id="130051" name="Text Box 3"/>
          <p:cNvSpPr txBox="1">
            <a:spLocks noChangeArrowheads="1"/>
          </p:cNvSpPr>
          <p:nvPr/>
        </p:nvSpPr>
        <p:spPr bwMode="auto">
          <a:xfrm>
            <a:off x="642910" y="2071678"/>
            <a:ext cx="4714908" cy="4154984"/>
          </a:xfrm>
          <a:prstGeom prst="rect">
            <a:avLst/>
          </a:prstGeom>
          <a:noFill/>
          <a:ln w="9525">
            <a:noFill/>
            <a:miter lim="800000"/>
            <a:headEnd/>
            <a:tailEnd/>
          </a:ln>
          <a:effectLst/>
        </p:spPr>
        <p:txBody>
          <a:bodyPr wrap="square">
            <a:spAutoFit/>
          </a:bodyPr>
          <a:lstStyle/>
          <a:p>
            <a:pPr>
              <a:spcBef>
                <a:spcPct val="50000"/>
              </a:spcBef>
            </a:pPr>
            <a:r>
              <a:rPr lang="en-AU" dirty="0"/>
              <a:t>S</a:t>
            </a:r>
            <a:r>
              <a:rPr lang="en-AU" dirty="0" smtClean="0"/>
              <a:t>witches store the address of every device and are capable of inspecting packets as they are received, determining the source and destination device of each packet, and forwarding them appropriately. By delivering messages only to the connected device intended, a network switch conserves network bandwidth</a:t>
            </a:r>
            <a:endParaRPr lang="en-AU" dirty="0">
              <a:cs typeface="Times New Roman" pitchFamily="18" charset="0"/>
            </a:endParaRPr>
          </a:p>
        </p:txBody>
      </p:sp>
      <p:pic>
        <p:nvPicPr>
          <p:cNvPr id="130057" name="Picture 9" descr="hubnodes"/>
          <p:cNvPicPr>
            <a:picLocks noChangeAspect="1" noChangeArrowheads="1"/>
          </p:cNvPicPr>
          <p:nvPr/>
        </p:nvPicPr>
        <p:blipFill>
          <a:blip r:embed="rId2"/>
          <a:srcRect/>
          <a:stretch>
            <a:fillRect/>
          </a:stretch>
        </p:blipFill>
        <p:spPr bwMode="auto">
          <a:xfrm>
            <a:off x="5111112" y="3857628"/>
            <a:ext cx="3308987" cy="205104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1676400" y="838200"/>
            <a:ext cx="6477000" cy="914400"/>
          </a:xfrm>
          <a:prstGeom prst="rect">
            <a:avLst/>
          </a:prstGeom>
          <a:noFill/>
          <a:ln w="9525">
            <a:noFill/>
            <a:miter lim="800000"/>
            <a:headEnd/>
            <a:tailEnd/>
          </a:ln>
          <a:effectLst/>
        </p:spPr>
        <p:txBody>
          <a:bodyPr>
            <a:spAutoFit/>
          </a:bodyPr>
          <a:lstStyle/>
          <a:p>
            <a:pPr>
              <a:spcBef>
                <a:spcPct val="50000"/>
              </a:spcBef>
            </a:pPr>
            <a:r>
              <a:rPr lang="en-AU" sz="5400" dirty="0">
                <a:effectLst>
                  <a:outerShdw blurRad="38100" dist="38100" dir="2700000" algn="tl">
                    <a:srgbClr val="C0C0C0"/>
                  </a:outerShdw>
                </a:effectLst>
              </a:rPr>
              <a:t>Hardware – Routers</a:t>
            </a:r>
          </a:p>
        </p:txBody>
      </p:sp>
      <p:sp>
        <p:nvSpPr>
          <p:cNvPr id="134147" name="Text Box 3"/>
          <p:cNvSpPr txBox="1">
            <a:spLocks noChangeArrowheads="1"/>
          </p:cNvSpPr>
          <p:nvPr/>
        </p:nvSpPr>
        <p:spPr bwMode="auto">
          <a:xfrm>
            <a:off x="1371600" y="2895600"/>
            <a:ext cx="6705600" cy="366713"/>
          </a:xfrm>
          <a:prstGeom prst="rect">
            <a:avLst/>
          </a:prstGeom>
          <a:noFill/>
          <a:ln w="9525">
            <a:noFill/>
            <a:miter lim="800000"/>
            <a:headEnd/>
            <a:tailEnd/>
          </a:ln>
          <a:effectLst/>
        </p:spPr>
        <p:txBody>
          <a:bodyPr>
            <a:spAutoFit/>
          </a:bodyPr>
          <a:lstStyle/>
          <a:p>
            <a:pPr>
              <a:spcBef>
                <a:spcPct val="50000"/>
              </a:spcBef>
            </a:pPr>
            <a:endParaRPr lang="en-US" sz="1800">
              <a:cs typeface="Times New Roman" pitchFamily="18" charset="0"/>
            </a:endParaRPr>
          </a:p>
        </p:txBody>
      </p:sp>
      <p:sp>
        <p:nvSpPr>
          <p:cNvPr id="134148" name="Text Box 4"/>
          <p:cNvSpPr txBox="1">
            <a:spLocks noChangeArrowheads="1"/>
          </p:cNvSpPr>
          <p:nvPr/>
        </p:nvSpPr>
        <p:spPr bwMode="auto">
          <a:xfrm>
            <a:off x="533400" y="1785926"/>
            <a:ext cx="8001000" cy="5078313"/>
          </a:xfrm>
          <a:prstGeom prst="rect">
            <a:avLst/>
          </a:prstGeom>
          <a:noFill/>
          <a:ln w="9525">
            <a:noFill/>
            <a:miter lim="800000"/>
            <a:headEnd/>
            <a:tailEnd/>
          </a:ln>
          <a:effectLst/>
        </p:spPr>
        <p:txBody>
          <a:bodyPr wrap="square">
            <a:spAutoFit/>
          </a:bodyPr>
          <a:lstStyle/>
          <a:p>
            <a:pPr>
              <a:spcBef>
                <a:spcPct val="50000"/>
              </a:spcBef>
              <a:buFontTx/>
              <a:buChar char="•"/>
            </a:pPr>
            <a:r>
              <a:rPr lang="en-AU" dirty="0">
                <a:solidFill>
                  <a:srgbClr val="000000"/>
                </a:solidFill>
                <a:cs typeface="Times New Roman" pitchFamily="18" charset="0"/>
              </a:rPr>
              <a:t>Security device that guards the connection between a LAN and the outside world (another LAN or a WAN.) A junction between 2 networks</a:t>
            </a:r>
          </a:p>
          <a:p>
            <a:pPr>
              <a:spcBef>
                <a:spcPct val="50000"/>
              </a:spcBef>
              <a:buFontTx/>
              <a:buChar char="•"/>
            </a:pPr>
            <a:r>
              <a:rPr lang="en-AU" dirty="0">
                <a:solidFill>
                  <a:srgbClr val="000000"/>
                </a:solidFill>
                <a:cs typeface="Times New Roman" pitchFamily="18" charset="0"/>
              </a:rPr>
              <a:t>Can be programmed to only allow authorised incoming and outgoing traffic. E.g. it can block certain external sites or forbid MP3 music files to enter. Like an enthusiastic bouncer at the door of a club.</a:t>
            </a:r>
            <a:endParaRPr lang="en-AU" dirty="0">
              <a:cs typeface="Times New Roman" pitchFamily="18" charset="0"/>
            </a:endParaRPr>
          </a:p>
          <a:p>
            <a:pPr>
              <a:spcBef>
                <a:spcPct val="50000"/>
              </a:spcBef>
              <a:buFontTx/>
              <a:buChar char="•"/>
            </a:pPr>
            <a:r>
              <a:rPr lang="en-AU" dirty="0">
                <a:solidFill>
                  <a:srgbClr val="000000"/>
                </a:solidFill>
                <a:cs typeface="Times New Roman" pitchFamily="18" charset="0"/>
              </a:rPr>
              <a:t>Routers can protect one part of a network from another part of the same network, e.g. school admin LAN and curriculum LAN</a:t>
            </a:r>
            <a:r>
              <a:rPr lang="en-AU" dirty="0" smtClean="0">
                <a:solidFill>
                  <a:srgbClr val="000000"/>
                </a:solidFill>
                <a:cs typeface="Times New Roman" pitchFamily="18" charset="0"/>
              </a:rPr>
              <a:t>.</a:t>
            </a:r>
          </a:p>
          <a:p>
            <a:pPr>
              <a:spcBef>
                <a:spcPct val="50000"/>
              </a:spcBef>
              <a:buFontTx/>
              <a:buChar char="•"/>
            </a:pPr>
            <a:r>
              <a:rPr lang="en-AU" dirty="0" smtClean="0"/>
              <a:t>They </a:t>
            </a:r>
            <a:r>
              <a:rPr lang="en-AU" dirty="0"/>
              <a:t>often contain a built-in firewall for security, and the firewall serves all users in the network</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Files\Office2000\Templates\Presentation Designs\Blends.pot</Template>
  <TotalTime>4998</TotalTime>
  <Words>1116</Words>
  <Application>Microsoft PowerPoint</Application>
  <PresentationFormat>On-screen Show (4:3)</PresentationFormat>
  <Paragraphs>103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Blends</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here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dc:creator>
  <cp:lastModifiedBy>01421606</cp:lastModifiedBy>
  <cp:revision>45</cp:revision>
  <cp:lastPrinted>1601-01-01T00:00:00Z</cp:lastPrinted>
  <dcterms:created xsi:type="dcterms:W3CDTF">2003-02-17T02:13:48Z</dcterms:created>
  <dcterms:modified xsi:type="dcterms:W3CDTF">2011-01-10T23:00:15Z</dcterms:modified>
</cp:coreProperties>
</file>